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15"/>
  </p:notesMasterIdLst>
  <p:sldIdLst>
    <p:sldId id="256" r:id="rId2"/>
    <p:sldId id="259" r:id="rId3"/>
    <p:sldId id="260" r:id="rId4"/>
    <p:sldId id="261" r:id="rId5"/>
    <p:sldId id="262" r:id="rId6"/>
    <p:sldId id="263" r:id="rId7"/>
    <p:sldId id="264" r:id="rId8"/>
    <p:sldId id="265" r:id="rId9"/>
    <p:sldId id="267" r:id="rId10"/>
    <p:sldId id="268" r:id="rId11"/>
    <p:sldId id="270" r:id="rId12"/>
    <p:sldId id="271" r:id="rId13"/>
    <p:sldId id="272" r:id="rId14"/>
  </p:sldIdLst>
  <p:sldSz cx="9144000" cy="6858000" type="screen4x3"/>
  <p:notesSz cx="7302500" cy="9588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21" d="100"/>
          <a:sy n="121" d="100"/>
        </p:scale>
        <p:origin x="-2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4417" cy="479425"/>
          </a:xfrm>
          <a:prstGeom prst="rect">
            <a:avLst/>
          </a:prstGeom>
        </p:spPr>
        <p:txBody>
          <a:bodyPr vert="horz" lIns="96515" tIns="48257" rIns="96515" bIns="48257" rtlCol="0"/>
          <a:lstStyle>
            <a:lvl1pPr algn="l">
              <a:defRPr sz="1300"/>
            </a:lvl1pPr>
          </a:lstStyle>
          <a:p>
            <a:endParaRPr lang="en-US"/>
          </a:p>
        </p:txBody>
      </p:sp>
      <p:sp>
        <p:nvSpPr>
          <p:cNvPr id="3" name="Date Placeholder 2"/>
          <p:cNvSpPr>
            <a:spLocks noGrp="1"/>
          </p:cNvSpPr>
          <p:nvPr>
            <p:ph type="dt" idx="1"/>
          </p:nvPr>
        </p:nvSpPr>
        <p:spPr>
          <a:xfrm>
            <a:off x="4136393" y="0"/>
            <a:ext cx="3164417" cy="479425"/>
          </a:xfrm>
          <a:prstGeom prst="rect">
            <a:avLst/>
          </a:prstGeom>
        </p:spPr>
        <p:txBody>
          <a:bodyPr vert="horz" lIns="96515" tIns="48257" rIns="96515" bIns="48257" rtlCol="0"/>
          <a:lstStyle>
            <a:lvl1pPr algn="r">
              <a:defRPr sz="1300"/>
            </a:lvl1pPr>
          </a:lstStyle>
          <a:p>
            <a:fld id="{A9AE3BC5-191F-44D4-821E-8F6BBE887F1C}" type="datetimeFigureOut">
              <a:rPr lang="en-US" smtClean="0"/>
              <a:pPr/>
              <a:t>11/28/11</a:t>
            </a:fld>
            <a:endParaRPr lang="en-US"/>
          </a:p>
        </p:txBody>
      </p:sp>
      <p:sp>
        <p:nvSpPr>
          <p:cNvPr id="4" name="Slide Image Placeholder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15" tIns="48257" rIns="96515" bIns="48257" rtlCol="0" anchor="ctr"/>
          <a:lstStyle/>
          <a:p>
            <a:endParaRPr lang="en-US"/>
          </a:p>
        </p:txBody>
      </p:sp>
      <p:sp>
        <p:nvSpPr>
          <p:cNvPr id="5" name="Notes Placeholder 4"/>
          <p:cNvSpPr>
            <a:spLocks noGrp="1"/>
          </p:cNvSpPr>
          <p:nvPr>
            <p:ph type="body" sz="quarter" idx="3"/>
          </p:nvPr>
        </p:nvSpPr>
        <p:spPr>
          <a:xfrm>
            <a:off x="730250" y="4554538"/>
            <a:ext cx="5842000" cy="4314825"/>
          </a:xfrm>
          <a:prstGeom prst="rect">
            <a:avLst/>
          </a:prstGeom>
        </p:spPr>
        <p:txBody>
          <a:bodyPr vert="horz" lIns="96515" tIns="48257" rIns="96515" bIns="482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07411"/>
            <a:ext cx="3164417" cy="479425"/>
          </a:xfrm>
          <a:prstGeom prst="rect">
            <a:avLst/>
          </a:prstGeom>
        </p:spPr>
        <p:txBody>
          <a:bodyPr vert="horz" lIns="96515" tIns="48257" rIns="96515" bIns="48257" rtlCol="0" anchor="b"/>
          <a:lstStyle>
            <a:lvl1pPr algn="l">
              <a:defRPr sz="1300"/>
            </a:lvl1pPr>
          </a:lstStyle>
          <a:p>
            <a:endParaRPr lang="en-US"/>
          </a:p>
        </p:txBody>
      </p:sp>
      <p:sp>
        <p:nvSpPr>
          <p:cNvPr id="7" name="Slide Number Placeholder 6"/>
          <p:cNvSpPr>
            <a:spLocks noGrp="1"/>
          </p:cNvSpPr>
          <p:nvPr>
            <p:ph type="sldNum" sz="quarter" idx="5"/>
          </p:nvPr>
        </p:nvSpPr>
        <p:spPr>
          <a:xfrm>
            <a:off x="4136393" y="9107411"/>
            <a:ext cx="3164417" cy="479425"/>
          </a:xfrm>
          <a:prstGeom prst="rect">
            <a:avLst/>
          </a:prstGeom>
        </p:spPr>
        <p:txBody>
          <a:bodyPr vert="horz" lIns="96515" tIns="48257" rIns="96515" bIns="48257" rtlCol="0" anchor="b"/>
          <a:lstStyle>
            <a:lvl1pPr algn="r">
              <a:defRPr sz="1300"/>
            </a:lvl1pPr>
          </a:lstStyle>
          <a:p>
            <a:fld id="{8664D767-4B58-4286-886C-06685771E5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slides provide an outline for a facilitated conversation with parents about the importance of living faith in the household. </a:t>
            </a:r>
          </a:p>
          <a:p>
            <a:r>
              <a:rPr lang="en-US" baseline="0" dirty="0" smtClean="0"/>
              <a:t>The real “content” of the gathering is both information (provided on the slides) and in the sharing among participants.</a:t>
            </a:r>
          </a:p>
          <a:p>
            <a:r>
              <a:rPr lang="en-US" baseline="0" dirty="0" smtClean="0"/>
              <a:t>The role of the facilitator is to be prepared with examples, stories, and to coach the parents so they will recognize and be encouraged to accept their role in the faith development of their children.</a:t>
            </a:r>
          </a:p>
          <a:p>
            <a:r>
              <a:rPr lang="en-US" baseline="0" dirty="0" smtClean="0"/>
              <a:t>Notes are provided at the bottom of most slides with notes for the facilitator. Read through all of these in advance as you prepare for this gathering. While it is simple in design, parents who have participated in this gathering have been grateful for the opportunity to share their experience and their hopes with others. Parents also say they appreciate the opportunity to learn from the facilitator and to gain strength with other parents. Catechists often participate in this gathering; it is a wonderful opportunity for you to recognize them publicly for all they do for the families of your parish. While many catechists are also parents, some have older children and can witness to the challenges and joys of living faith deeply at home and throughout the span of life.</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Invite participants</a:t>
            </a:r>
            <a:r>
              <a:rPr lang="en-US" baseline="0" dirty="0" smtClean="0"/>
              <a:t> to share with each other the things they do to reinforce faith and to pray together at home. </a:t>
            </a:r>
          </a:p>
          <a:p>
            <a:r>
              <a:rPr lang="en-US" baseline="0" dirty="0" smtClean="0"/>
              <a:t>Have newsprint ready to record their examples. If you already have a regular time for parents or families to gather for catechesis, this gathering could be included in one of those events; invite the families to bring examples to share with each other.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great way to invite participants to recognize the people in their lives who support and encourage them, and to think about those who rely on their encouragement and witness.</a:t>
            </a:r>
          </a:p>
          <a:p>
            <a:r>
              <a:rPr lang="en-US" baseline="0" dirty="0" smtClean="0"/>
              <a:t>It is also a wonderful transition to the closing of this presentation, in which you can share future opportunities that are planned, or to ask for help in designing such opportunities.</a:t>
            </a:r>
          </a:p>
        </p:txBody>
      </p:sp>
      <p:sp>
        <p:nvSpPr>
          <p:cNvPr id="4" name="Slide Number Placeholder 3"/>
          <p:cNvSpPr>
            <a:spLocks noGrp="1"/>
          </p:cNvSpPr>
          <p:nvPr>
            <p:ph type="sldNum" sz="quarter" idx="10"/>
          </p:nvPr>
        </p:nvSpPr>
        <p:spPr/>
        <p:txBody>
          <a:bodyPr/>
          <a:lstStyle/>
          <a:p>
            <a:fld id="{8664D767-4B58-4286-886C-06685771E5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Echo some of the ideas that have been shared in this gathering, and add</a:t>
            </a:r>
            <a:r>
              <a:rPr lang="en-US" baseline="0" dirty="0" smtClean="0"/>
              <a:t> to the slide upcoming family or adult faith formation opportunities, resources, or upcoming parish events.</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Invite participants to discuss this in groups of two or</a:t>
            </a:r>
            <a:r>
              <a:rPr lang="en-US" baseline="0" dirty="0" smtClean="0"/>
              <a:t> three.</a:t>
            </a:r>
            <a:endParaRPr lang="en-US" dirty="0" smtClean="0"/>
          </a:p>
          <a:p>
            <a:r>
              <a:rPr lang="en-US" dirty="0" smtClean="0"/>
              <a:t>This is an opportunity for participants to focus and voice together</a:t>
            </a:r>
            <a:r>
              <a:rPr lang="en-US" baseline="0" dirty="0" smtClean="0"/>
              <a:t> their greatest hopes. </a:t>
            </a:r>
          </a:p>
          <a:p>
            <a:r>
              <a:rPr lang="en-US" baseline="0" dirty="0" smtClean="0"/>
              <a:t>They may also surface common concerns, and it is fine to give them an opportunity to voice these as well.</a:t>
            </a:r>
          </a:p>
          <a:p>
            <a:r>
              <a:rPr lang="en-US" baseline="0" dirty="0" smtClean="0"/>
              <a:t>After participants have had an opportunity to talk with a few others near them, invite participants to share their thoughts in a word or phrase.</a:t>
            </a:r>
          </a:p>
          <a:p>
            <a:r>
              <a:rPr lang="en-US" baseline="0" dirty="0" smtClean="0"/>
              <a:t>Echo their sharing, offering a few observations and affirming them. It is important that those who attend know you appreciate their dedication and their presence at this gathering!</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this slide by explaining that we know we</a:t>
            </a:r>
            <a:r>
              <a:rPr lang="en-US" baseline="0" dirty="0" smtClean="0"/>
              <a:t> have gathered for reasons that are beyond tangible benefits to our families, but it is good to know that there are tangible affects that arise from active participation in church.</a:t>
            </a:r>
          </a:p>
          <a:p>
            <a:endParaRPr lang="en-US" dirty="0" smtClean="0"/>
          </a:p>
          <a:p>
            <a:r>
              <a:rPr lang="en-US" dirty="0" smtClean="0"/>
              <a:t>For a web article with the citations for all of the statistics in</a:t>
            </a:r>
            <a:r>
              <a:rPr lang="en-US" baseline="0" dirty="0" smtClean="0"/>
              <a:t> this slide, go to:</a:t>
            </a:r>
          </a:p>
          <a:p>
            <a:r>
              <a:rPr lang="en-US" dirty="0" smtClean="0"/>
              <a:t>http://</a:t>
            </a:r>
            <a:r>
              <a:rPr lang="en-US" dirty="0" err="1" smtClean="0"/>
              <a:t>www.sundaysoftware.com/stats.htm</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Gallup research on engagement demonstrates that when people have</a:t>
            </a:r>
            <a:r>
              <a:rPr lang="en-US" baseline="0" dirty="0" smtClean="0"/>
              <a:t> a deep sense of belonging within their parish, they are more likely to be spiritually committed.</a:t>
            </a:r>
          </a:p>
          <a:p>
            <a:r>
              <a:rPr lang="en-US" baseline="0" dirty="0" smtClean="0"/>
              <a:t>That spiritual commitment is lived out in inviting others to things at the parish, serving in the parish and the wider community, giving of their financial resources, and being satisfied with the circumstances of their lives, no matter what those circumstances might be.</a:t>
            </a:r>
          </a:p>
          <a:p>
            <a:r>
              <a:rPr lang="en-US" baseline="0" dirty="0" smtClean="0"/>
              <a:t>We who are deeply connected to our parish know the importance of being rooted in our community – it changes the way we live our faith and our faith shapes our lives as a result.</a:t>
            </a:r>
          </a:p>
          <a:p>
            <a:r>
              <a:rPr lang="en-US" baseline="0" dirty="0" smtClean="0"/>
              <a:t>For more on this timely topic, read Turning Hearts to Christ (Anslinger, Twenty-Third Publications, at </a:t>
            </a:r>
            <a:r>
              <a:rPr lang="en-US" baseline="0" dirty="0" err="1" smtClean="0"/>
              <a:t>www.CatholicLifeandFaith.com</a:t>
            </a:r>
            <a:r>
              <a:rPr lang="en-US" baseline="0" dirty="0" smtClean="0"/>
              <a:t>) or Growing an Engaged Church (</a:t>
            </a:r>
            <a:r>
              <a:rPr lang="en-US" baseline="0" dirty="0" err="1" smtClean="0"/>
              <a:t>Winseman</a:t>
            </a:r>
            <a:r>
              <a:rPr lang="en-US" baseline="0" dirty="0" smtClean="0"/>
              <a:t>, Gallup Press, 2006)</a:t>
            </a:r>
          </a:p>
        </p:txBody>
      </p:sp>
      <p:sp>
        <p:nvSpPr>
          <p:cNvPr id="4" name="Slide Number Placeholder 3"/>
          <p:cNvSpPr>
            <a:spLocks noGrp="1"/>
          </p:cNvSpPr>
          <p:nvPr>
            <p:ph type="sldNum" sz="quarter" idx="10"/>
          </p:nvPr>
        </p:nvSpPr>
        <p:spPr/>
        <p:txBody>
          <a:bodyPr/>
          <a:lstStyle/>
          <a:p>
            <a:fld id="{8664D767-4B58-4286-886C-06685771E5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not already</a:t>
            </a:r>
            <a:r>
              <a:rPr lang="en-US" baseline="0" dirty="0" smtClean="0"/>
              <a:t> done so, this is a time to commend those who are present. </a:t>
            </a:r>
          </a:p>
          <a:p>
            <a:r>
              <a:rPr lang="en-US" baseline="0" dirty="0" smtClean="0"/>
              <a:t>Tell them you know you’re “preaching to the choir,” but it is important for them to know how the way they live their lives of faith shapes the way their children are growing as people of faith.</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and catechists</a:t>
            </a:r>
            <a:r>
              <a:rPr lang="en-US" baseline="0" dirty="0" smtClean="0"/>
              <a:t> often have a feeling that older children and teens do not want adults in their lives, but the National Study of Youth and Religion and conversations with teens helps us to know this is very much not the case. Older children and teens do want caring adults in their lives, and they are inspired by those who genuinely live their faith at home, in their workplace, and in their local community and world. The balance, of course, is to not hover or preach, but rather to let our lives be our witness. Helping young people to feel that they belong with us and have much to contribute with us to our parish and world will help them grow into spiritually committed young adults.</a:t>
            </a: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64D767-4B58-4286-886C-06685771E5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a:t>
            </a:r>
            <a:r>
              <a:rPr lang="en-US" baseline="0" dirty="0" smtClean="0"/>
              <a:t> three slides, be prepared to offer a story or two to illustrate the impact of living faith at home with your own family or those you are close to.</a:t>
            </a:r>
          </a:p>
          <a:p>
            <a:r>
              <a:rPr lang="en-US" baseline="0" dirty="0" smtClean="0"/>
              <a:t>Or, invite a few parents to prepare a brief witness to the impact of living faith with their family. Invite them to prepare by answering these questions and bringing their prepared reflection with them:</a:t>
            </a:r>
          </a:p>
          <a:p>
            <a:pPr marL="228600" indent="-228600">
              <a:buAutoNum type="arabicPeriod"/>
            </a:pPr>
            <a:r>
              <a:rPr lang="en-US" baseline="0" dirty="0" smtClean="0"/>
              <a:t>I (or we) realized we needed to live our faith at home when: </a:t>
            </a:r>
          </a:p>
          <a:p>
            <a:pPr marL="228600" indent="-228600">
              <a:buAutoNum type="arabicPeriod"/>
            </a:pPr>
            <a:r>
              <a:rPr lang="en-US" baseline="0" dirty="0" smtClean="0"/>
              <a:t>I (or we) were most (describe feeling here – hesitant, frightened, worried, uncertain, etc.) about:</a:t>
            </a:r>
          </a:p>
          <a:p>
            <a:pPr marL="228600" indent="-228600">
              <a:buAutoNum type="arabicPeriod"/>
            </a:pPr>
            <a:r>
              <a:rPr lang="en-US" baseline="0" dirty="0" smtClean="0"/>
              <a:t>What we did was:</a:t>
            </a:r>
          </a:p>
          <a:p>
            <a:pPr marL="228600" indent="-228600">
              <a:buAutoNum type="arabicPeriod"/>
            </a:pPr>
            <a:r>
              <a:rPr lang="en-US" baseline="0" dirty="0" smtClean="0"/>
              <a:t>What happened as a result:</a:t>
            </a:r>
          </a:p>
          <a:p>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664D767-4B58-4286-886C-06685771E5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2FC8DFFE-0A27-4F48-9F10-F8C41BDB20E2}" type="datetimeFigureOut">
              <a:rPr lang="en-US" smtClean="0"/>
              <a:pPr/>
              <a:t>11/28/11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FE6B843-79F2-40FC-B4E9-311B31FA7D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8DFFE-0A27-4F48-9F10-F8C41BDB20E2}"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B843-79F2-40FC-B4E9-311B31FA7D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8DFFE-0A27-4F48-9F10-F8C41BDB20E2}"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B843-79F2-40FC-B4E9-311B31FA7D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8DFFE-0A27-4F48-9F10-F8C41BDB20E2}"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B843-79F2-40FC-B4E9-311B31FA7D70}"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C8DFFE-0A27-4F48-9F10-F8C41BDB20E2}"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B843-79F2-40FC-B4E9-311B31FA7D7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C8DFFE-0A27-4F48-9F10-F8C41BDB20E2}" type="datetimeFigureOut">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B843-79F2-40FC-B4E9-311B31FA7D70}"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C8DFFE-0A27-4F48-9F10-F8C41BDB20E2}" type="datetimeFigureOut">
              <a:rPr lang="en-US" smtClean="0"/>
              <a:pPr/>
              <a:t>11/28/11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B843-79F2-40FC-B4E9-311B31FA7D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C8DFFE-0A27-4F48-9F10-F8C41BDB20E2}" type="datetimeFigureOut">
              <a:rPr lang="en-US" smtClean="0"/>
              <a:pPr/>
              <a:t>11/28/11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B843-79F2-40FC-B4E9-311B31FA7D70}"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8DFFE-0A27-4F48-9F10-F8C41BDB20E2}" type="datetimeFigureOut">
              <a:rPr lang="en-US" smtClean="0"/>
              <a:pPr/>
              <a:t>11/28/11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B843-79F2-40FC-B4E9-311B31FA7D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FC8DFFE-0A27-4F48-9F10-F8C41BDB20E2}" type="datetimeFigureOut">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B843-79F2-40FC-B4E9-311B31FA7D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2FC8DFFE-0A27-4F48-9F10-F8C41BDB20E2}" type="datetimeFigureOut">
              <a:rPr lang="en-US" smtClean="0"/>
              <a:pPr/>
              <a:t>11/28/11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FE6B843-79F2-40FC-B4E9-311B31FA7D7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FC8DFFE-0A27-4F48-9F10-F8C41BDB20E2}" type="datetimeFigureOut">
              <a:rPr lang="en-US" smtClean="0"/>
              <a:pPr/>
              <a:t>11/28/11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BFE6B843-79F2-40FC-B4E9-311B31FA7D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Helping Your Child Grow Up Catholic</a:t>
            </a:r>
            <a:endParaRPr lang="en-US" dirty="0"/>
          </a:p>
        </p:txBody>
      </p:sp>
      <p:sp>
        <p:nvSpPr>
          <p:cNvPr id="3" name="Subtitle 2"/>
          <p:cNvSpPr>
            <a:spLocks noGrp="1"/>
          </p:cNvSpPr>
          <p:nvPr>
            <p:ph type="subTitle" idx="1"/>
          </p:nvPr>
        </p:nvSpPr>
        <p:spPr/>
        <p:txBody>
          <a:bodyPr/>
          <a:lstStyle/>
          <a:p>
            <a:r>
              <a:rPr lang="en-US" dirty="0" smtClean="0"/>
              <a:t>in today’s busy world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Talk with each other</a:t>
            </a:r>
          </a:p>
          <a:p>
            <a:pPr lvl="1"/>
            <a:r>
              <a:rPr lang="en-US" dirty="0" smtClean="0"/>
              <a:t>Apply Church teaching and belief to everyday situations</a:t>
            </a:r>
          </a:p>
          <a:p>
            <a:pPr lvl="1"/>
            <a:r>
              <a:rPr lang="en-US" dirty="0" smtClean="0"/>
              <a:t>Ask your children what they think, where their challenges are, what they dream of</a:t>
            </a:r>
          </a:p>
          <a:p>
            <a:r>
              <a:rPr lang="en-US" dirty="0" smtClean="0"/>
              <a:t>Continue to grow</a:t>
            </a:r>
          </a:p>
          <a:p>
            <a:pPr lvl="1"/>
            <a:endParaRPr lang="en-US" dirty="0"/>
          </a:p>
        </p:txBody>
      </p:sp>
      <p:sp>
        <p:nvSpPr>
          <p:cNvPr id="3" name="Title 2"/>
          <p:cNvSpPr>
            <a:spLocks noGrp="1"/>
          </p:cNvSpPr>
          <p:nvPr>
            <p:ph type="title"/>
          </p:nvPr>
        </p:nvSpPr>
        <p:spPr/>
        <p:txBody>
          <a:bodyPr/>
          <a:lstStyle/>
          <a:p>
            <a:r>
              <a:rPr lang="en-US" dirty="0" smtClean="0"/>
              <a:t>Let’s keep it simple</a:t>
            </a:r>
            <a:endParaRPr lang="en-US" dirty="0"/>
          </a:p>
        </p:txBody>
      </p:sp>
      <p:pic>
        <p:nvPicPr>
          <p:cNvPr id="10" name="Content Placeholder 9" descr="P8140125.JPG"/>
          <p:cNvPicPr>
            <a:picLocks noGrp="1" noChangeAspect="1"/>
          </p:cNvPicPr>
          <p:nvPr>
            <p:ph sz="half" idx="1"/>
          </p:nvPr>
        </p:nvPicPr>
        <p:blipFill>
          <a:blip r:embed="rId3" cstate="print"/>
          <a:stretch>
            <a:fillRect/>
          </a:stretch>
        </p:blipFill>
        <p:spPr>
          <a:xfrm>
            <a:off x="457200" y="2233174"/>
            <a:ext cx="4038600" cy="3021890"/>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you come to faith in Christ, or grow in faith over time?</a:t>
            </a:r>
          </a:p>
          <a:p>
            <a:pPr lvl="1"/>
            <a:r>
              <a:rPr lang="en-US" dirty="0" smtClean="0"/>
              <a:t>Did your family pray together? Attend Mass together? </a:t>
            </a:r>
          </a:p>
          <a:p>
            <a:pPr lvl="1"/>
            <a:r>
              <a:rPr lang="en-US" dirty="0" smtClean="0"/>
              <a:t>Were there family or neighborhood holy day celebrations? Feasts or seasons of the Church year (Advent, Christmas, Epiphany, Lent, Easter, Pentecost, May Crowning, etc.)</a:t>
            </a:r>
          </a:p>
          <a:p>
            <a:pPr lvl="1"/>
            <a:r>
              <a:rPr lang="en-US" dirty="0" smtClean="0"/>
              <a:t>How did you learn to pray, acquire basic beliefs, or develop skills in faith-influenced decision-making?</a:t>
            </a:r>
          </a:p>
          <a:p>
            <a:pPr lvl="1"/>
            <a:r>
              <a:rPr lang="en-US" dirty="0" smtClean="0"/>
              <a:t>Are you still learning and growing in faith?</a:t>
            </a:r>
            <a:endParaRPr lang="en-US" dirty="0"/>
          </a:p>
        </p:txBody>
      </p:sp>
      <p:sp>
        <p:nvSpPr>
          <p:cNvPr id="3" name="Title 2"/>
          <p:cNvSpPr>
            <a:spLocks noGrp="1"/>
          </p:cNvSpPr>
          <p:nvPr>
            <p:ph type="title"/>
          </p:nvPr>
        </p:nvSpPr>
        <p:spPr/>
        <p:txBody>
          <a:bodyPr/>
          <a:lstStyle/>
          <a:p>
            <a:r>
              <a:rPr lang="en-US" dirty="0" smtClean="0"/>
              <a:t>What do you remember?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lnSpcReduction="10000"/>
          </a:bodyPr>
          <a:lstStyle/>
          <a:p>
            <a:r>
              <a:rPr lang="en-US" dirty="0" smtClean="0"/>
              <a:t>Who helped you to develop faith in Christ? </a:t>
            </a:r>
          </a:p>
          <a:p>
            <a:endParaRPr lang="en-US" dirty="0" smtClean="0"/>
          </a:p>
          <a:p>
            <a:r>
              <a:rPr lang="en-US" dirty="0" smtClean="0"/>
              <a:t>Who encourages you to live as a faith-filled </a:t>
            </a:r>
            <a:r>
              <a:rPr lang="en-US" dirty="0" smtClean="0"/>
              <a:t>Christian now?</a:t>
            </a:r>
            <a:endParaRPr lang="en-US" dirty="0" smtClean="0"/>
          </a:p>
          <a:p>
            <a:endParaRPr lang="en-US" dirty="0" smtClean="0"/>
          </a:p>
          <a:p>
            <a:r>
              <a:rPr lang="en-US" dirty="0" smtClean="0"/>
              <a:t>What about that person is most compelling or inspiring</a:t>
            </a:r>
            <a:r>
              <a:rPr lang="en-US" dirty="0" smtClean="0"/>
              <a:t>?</a:t>
            </a:r>
          </a:p>
          <a:p>
            <a:endParaRPr lang="en-US" dirty="0" smtClean="0"/>
          </a:p>
          <a:p>
            <a:r>
              <a:rPr lang="en-US" dirty="0" smtClean="0"/>
              <a:t>For whom are you called to be such a witness?</a:t>
            </a:r>
            <a:endParaRPr lang="en-US" dirty="0"/>
          </a:p>
        </p:txBody>
      </p:sp>
      <p:sp>
        <p:nvSpPr>
          <p:cNvPr id="3" name="Title 2"/>
          <p:cNvSpPr>
            <a:spLocks noGrp="1"/>
          </p:cNvSpPr>
          <p:nvPr>
            <p:ph type="title"/>
          </p:nvPr>
        </p:nvSpPr>
        <p:spPr/>
        <p:txBody>
          <a:bodyPr/>
          <a:lstStyle/>
          <a:p>
            <a:r>
              <a:rPr lang="en-US" dirty="0" smtClean="0"/>
              <a:t>Who has most influenced you?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ope_1764c.jpg"/>
          <p:cNvPicPr>
            <a:picLocks noChangeAspect="1"/>
          </p:cNvPicPr>
          <p:nvPr/>
        </p:nvPicPr>
        <p:blipFill>
          <a:blip r:embed="rId3"/>
          <a:stretch>
            <a:fillRect/>
          </a:stretch>
        </p:blipFill>
        <p:spPr>
          <a:xfrm>
            <a:off x="838200" y="457200"/>
            <a:ext cx="2857500" cy="2149475"/>
          </a:xfrm>
          <a:prstGeom prst="rect">
            <a:avLst/>
          </a:prstGeom>
        </p:spPr>
      </p:pic>
      <p:sp>
        <p:nvSpPr>
          <p:cNvPr id="8" name="TextBox 7"/>
          <p:cNvSpPr txBox="1"/>
          <p:nvPr/>
        </p:nvSpPr>
        <p:spPr>
          <a:xfrm>
            <a:off x="762000" y="2971800"/>
            <a:ext cx="7315200" cy="646331"/>
          </a:xfrm>
          <a:prstGeom prst="rect">
            <a:avLst/>
          </a:prstGeom>
          <a:noFill/>
        </p:spPr>
        <p:txBody>
          <a:bodyPr wrap="square" rtlCol="0">
            <a:spAutoFit/>
          </a:bodyPr>
          <a:lstStyle/>
          <a:p>
            <a:r>
              <a:rPr lang="en-US" dirty="0" smtClean="0"/>
              <a:t>Here are some concrete things you can do in the coming months to act on what we have discussed together: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When you think of your family or the families you serve, what do you hope or pray for?</a:t>
            </a:r>
            <a:endParaRPr lang="en-US" dirty="0"/>
          </a:p>
        </p:txBody>
      </p:sp>
      <p:pic>
        <p:nvPicPr>
          <p:cNvPr id="8" name="Content Placeholder 7" descr="children_7586c.jpg"/>
          <p:cNvPicPr>
            <a:picLocks noGrp="1" noChangeAspect="1"/>
          </p:cNvPicPr>
          <p:nvPr>
            <p:ph sz="half" idx="2"/>
          </p:nvPr>
        </p:nvPicPr>
        <p:blipFill>
          <a:blip r:embed="rId3"/>
          <a:srcRect l="-14833" r="-14833" b="35334"/>
          <a:stretch>
            <a:fillRect/>
          </a:stretch>
        </p:blipFill>
        <p:spPr>
          <a:xfrm>
            <a:off x="4724400" y="2286000"/>
            <a:ext cx="4038600" cy="2926775"/>
          </a:xfrm>
        </p:spPr>
      </p:pic>
      <p:sp>
        <p:nvSpPr>
          <p:cNvPr id="3" name="Title 2"/>
          <p:cNvSpPr>
            <a:spLocks noGrp="1"/>
          </p:cNvSpPr>
          <p:nvPr>
            <p:ph type="title"/>
          </p:nvPr>
        </p:nvSpPr>
        <p:spPr/>
        <p:txBody>
          <a:bodyPr>
            <a:normAutofit fontScale="90000"/>
          </a:bodyPr>
          <a:lstStyle/>
          <a:p>
            <a:r>
              <a:rPr lang="en-US" dirty="0" smtClean="0"/>
              <a:t>What Are Your Hopes and Dreams?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71872"/>
          </a:xfrm>
        </p:spPr>
        <p:txBody>
          <a:bodyPr>
            <a:normAutofit lnSpcReduction="10000"/>
          </a:bodyPr>
          <a:lstStyle/>
          <a:p>
            <a:r>
              <a:rPr lang="en-US" dirty="0" smtClean="0"/>
              <a:t>Those who regularly participate in church services:</a:t>
            </a:r>
          </a:p>
          <a:p>
            <a:pPr lvl="1"/>
            <a:r>
              <a:rPr lang="en-US" dirty="0" smtClean="0"/>
              <a:t>Live Longer (7.6 years on average);</a:t>
            </a:r>
          </a:p>
          <a:p>
            <a:pPr lvl="1"/>
            <a:r>
              <a:rPr lang="en-US" dirty="0" smtClean="0"/>
              <a:t>Experience less depression, drug use and abuse, and suicide;</a:t>
            </a:r>
          </a:p>
          <a:p>
            <a:pPr lvl="1"/>
            <a:r>
              <a:rPr lang="en-US" dirty="0" smtClean="0"/>
              <a:t>Experience a greater sense of well-being, hope and optimism, purpose and meaning, and self-esteem;</a:t>
            </a:r>
          </a:p>
          <a:p>
            <a:pPr lvl="1"/>
            <a:r>
              <a:rPr lang="en-US" dirty="0" smtClean="0"/>
              <a:t>Have a greater sense of satisfaction within their families, with closer parent-child relationships;</a:t>
            </a:r>
          </a:p>
          <a:p>
            <a:pPr lvl="1"/>
            <a:r>
              <a:rPr lang="en-US" dirty="0" smtClean="0"/>
              <a:t>Children exhibit higher performance in school and attain higher levels of education</a:t>
            </a:r>
          </a:p>
          <a:p>
            <a:pPr lvl="1"/>
            <a:r>
              <a:rPr lang="en-US" dirty="0" smtClean="0"/>
              <a:t>“It may be that religion provides the strongest force available to reverse the powerful trends that are breaking fathers and children apart.”</a:t>
            </a:r>
          </a:p>
        </p:txBody>
      </p:sp>
      <p:sp>
        <p:nvSpPr>
          <p:cNvPr id="3" name="Title 2"/>
          <p:cNvSpPr>
            <a:spLocks noGrp="1"/>
          </p:cNvSpPr>
          <p:nvPr>
            <p:ph type="title"/>
          </p:nvPr>
        </p:nvSpPr>
        <p:spPr>
          <a:xfrm>
            <a:off x="457200" y="274638"/>
            <a:ext cx="8229600" cy="868362"/>
          </a:xfrm>
        </p:spPr>
        <p:txBody>
          <a:bodyPr/>
          <a:lstStyle/>
          <a:p>
            <a:r>
              <a:rPr lang="en-US" dirty="0" smtClean="0"/>
              <a:t>Compelling Evidence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benefits of belonging</a:t>
            </a:r>
            <a:endParaRPr lang="en-US" dirty="0"/>
          </a:p>
        </p:txBody>
      </p:sp>
      <p:sp>
        <p:nvSpPr>
          <p:cNvPr id="4" name="Text Placeholder 3"/>
          <p:cNvSpPr>
            <a:spLocks noGrp="1"/>
          </p:cNvSpPr>
          <p:nvPr>
            <p:ph type="body" idx="1"/>
          </p:nvPr>
        </p:nvSpPr>
        <p:spPr>
          <a:xfrm>
            <a:off x="457200" y="4495800"/>
            <a:ext cx="4040188" cy="1676400"/>
          </a:xfrm>
        </p:spPr>
        <p:txBody>
          <a:bodyPr>
            <a:normAutofit/>
          </a:bodyPr>
          <a:lstStyle/>
          <a:p>
            <a:r>
              <a:rPr lang="en-US" dirty="0" smtClean="0"/>
              <a:t>In other words, they are happier!</a:t>
            </a:r>
            <a:endParaRPr lang="en-US" dirty="0"/>
          </a:p>
        </p:txBody>
      </p:sp>
      <p:sp>
        <p:nvSpPr>
          <p:cNvPr id="2" name="Content Placeholder 1"/>
          <p:cNvSpPr>
            <a:spLocks noGrp="1"/>
          </p:cNvSpPr>
          <p:nvPr>
            <p:ph sz="quarter" idx="2"/>
          </p:nvPr>
        </p:nvSpPr>
        <p:spPr/>
        <p:txBody>
          <a:bodyPr/>
          <a:lstStyle/>
          <a:p>
            <a:r>
              <a:rPr lang="en-US" dirty="0" smtClean="0"/>
              <a:t>Those who are engaged in their parish:</a:t>
            </a:r>
          </a:p>
          <a:p>
            <a:pPr lvl="1"/>
            <a:r>
              <a:rPr lang="en-US" dirty="0" smtClean="0"/>
              <a:t>Are dramatically more likely to be satisfied with the circumstances of their lives.</a:t>
            </a:r>
          </a:p>
          <a:p>
            <a:pPr lvl="1"/>
            <a:endParaRPr lang="en-US" dirty="0" smtClean="0"/>
          </a:p>
          <a:p>
            <a:pPr>
              <a:buNone/>
            </a:pPr>
            <a:endParaRPr lang="en-US" dirty="0" smtClean="0"/>
          </a:p>
          <a:p>
            <a:pPr>
              <a:buNone/>
            </a:pPr>
            <a:endParaRPr lang="en-US" dirty="0" smtClean="0"/>
          </a:p>
        </p:txBody>
      </p:sp>
      <p:pic>
        <p:nvPicPr>
          <p:cNvPr id="6" name="Picture 5" descr="people_6502c.jpg"/>
          <p:cNvPicPr>
            <a:picLocks noChangeAspect="1"/>
          </p:cNvPicPr>
          <p:nvPr/>
        </p:nvPicPr>
        <p:blipFill>
          <a:blip r:embed="rId3"/>
          <a:stretch>
            <a:fillRect/>
          </a:stretch>
        </p:blipFill>
        <p:spPr>
          <a:xfrm>
            <a:off x="4724400" y="1524000"/>
            <a:ext cx="4089400" cy="29697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what’s a father or mother to do?</a:t>
            </a:r>
            <a:endParaRPr lang="en-US" dirty="0"/>
          </a:p>
        </p:txBody>
      </p:sp>
      <p:sp>
        <p:nvSpPr>
          <p:cNvPr id="10" name="Text Placeholder 9"/>
          <p:cNvSpPr>
            <a:spLocks noGrp="1"/>
          </p:cNvSpPr>
          <p:nvPr>
            <p:ph type="body" idx="2"/>
          </p:nvPr>
        </p:nvSpPr>
        <p:spPr>
          <a:xfrm>
            <a:off x="3429000" y="5355102"/>
            <a:ext cx="4965192" cy="914400"/>
          </a:xfrm>
        </p:spPr>
        <p:txBody>
          <a:bodyPr>
            <a:normAutofit/>
          </a:bodyPr>
          <a:lstStyle/>
          <a:p>
            <a:r>
              <a:rPr lang="en-US" dirty="0" smtClean="0"/>
              <a:t>Fall in love with Christ;</a:t>
            </a:r>
          </a:p>
          <a:p>
            <a:r>
              <a:rPr lang="en-US" dirty="0" smtClean="0"/>
              <a:t>Develop a regular rhythm of participation in Mass and in the life of your parish!</a:t>
            </a:r>
          </a:p>
        </p:txBody>
      </p:sp>
      <p:pic>
        <p:nvPicPr>
          <p:cNvPr id="7" name="Picture 6" descr="family_watercolor.jpg"/>
          <p:cNvPicPr>
            <a:picLocks noChangeAspect="1"/>
          </p:cNvPicPr>
          <p:nvPr/>
        </p:nvPicPr>
        <p:blipFill>
          <a:blip r:embed="rId3"/>
          <a:srcRect b="19857"/>
          <a:stretch>
            <a:fillRect/>
          </a:stretch>
        </p:blipFill>
        <p:spPr>
          <a:xfrm>
            <a:off x="990600" y="457200"/>
            <a:ext cx="3657600" cy="44275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05000"/>
            <a:ext cx="8229600" cy="4102291"/>
          </a:xfrm>
        </p:spPr>
        <p:txBody>
          <a:bodyPr/>
          <a:lstStyle/>
          <a:p>
            <a:r>
              <a:rPr lang="en-US" dirty="0" smtClean="0"/>
              <a:t>“Contrary to popular misguided cultural stereotypes and frequent parental misperceptions, we believe that the evidence clearly shows that the single most important social influence on the religious and spiritual lives of adolescents is their parents.” </a:t>
            </a:r>
          </a:p>
          <a:p>
            <a:endParaRPr lang="en-US" dirty="0" smtClean="0"/>
          </a:p>
          <a:p>
            <a:pPr>
              <a:buNone/>
            </a:pPr>
            <a:r>
              <a:rPr lang="en-US" sz="2000" dirty="0" smtClean="0"/>
              <a:t>	(Soul Searching: the Religious and Spiritual Lives of American Teenagers, p. 261)</a:t>
            </a:r>
            <a:endParaRPr lang="en-US" sz="2000" dirty="0"/>
          </a:p>
        </p:txBody>
      </p:sp>
      <p:sp>
        <p:nvSpPr>
          <p:cNvPr id="5" name="Title 4"/>
          <p:cNvSpPr>
            <a:spLocks noGrp="1"/>
          </p:cNvSpPr>
          <p:nvPr>
            <p:ph type="title"/>
          </p:nvPr>
        </p:nvSpPr>
        <p:spPr/>
        <p:txBody>
          <a:bodyPr>
            <a:normAutofit fontScale="90000"/>
          </a:bodyPr>
          <a:lstStyle/>
          <a:p>
            <a:r>
              <a:rPr lang="en-US" dirty="0" smtClean="0"/>
              <a:t>The National Study of Youth and Religion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lstStyle/>
          <a:p>
            <a:r>
              <a:rPr lang="en-US" dirty="0" smtClean="0"/>
              <a:t>“The family is defined as a ‘domestic Church,’ that is, in every Christian family the different aspects and functions of the life of the entire Church may be reflected: mission; catechesis; witness; prayer, etc.” …</a:t>
            </a:r>
            <a:endParaRPr lang="en-US" dirty="0"/>
          </a:p>
        </p:txBody>
      </p:sp>
      <p:sp>
        <p:nvSpPr>
          <p:cNvPr id="3" name="Title 2"/>
          <p:cNvSpPr>
            <a:spLocks noGrp="1"/>
          </p:cNvSpPr>
          <p:nvPr>
            <p:ph type="title"/>
          </p:nvPr>
        </p:nvSpPr>
        <p:spPr/>
        <p:txBody>
          <a:bodyPr>
            <a:normAutofit fontScale="90000"/>
          </a:bodyPr>
          <a:lstStyle/>
          <a:p>
            <a:r>
              <a:rPr lang="en-US" dirty="0" smtClean="0"/>
              <a:t>The National Directory for Catechesis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lstStyle/>
          <a:p>
            <a:r>
              <a:rPr lang="en-US" dirty="0" smtClean="0"/>
              <a:t>“It is, indeed, a Christian education more witnessed to than taught, more occasional than systematic, more ongoing and daily than structured into periods.” </a:t>
            </a:r>
            <a:r>
              <a:rPr lang="en-US" sz="2000" dirty="0" smtClean="0"/>
              <a:t>(NDC, 255)</a:t>
            </a:r>
          </a:p>
          <a:p>
            <a:endParaRPr lang="en-US" sz="2000" dirty="0" smtClean="0"/>
          </a:p>
          <a:p>
            <a:r>
              <a:rPr lang="en-US" sz="2000" dirty="0" smtClean="0"/>
              <a:t>Or in the words of a wise catechetical leader, “faith is more caught than taught!”</a:t>
            </a:r>
            <a:endParaRPr lang="en-US" sz="2000" dirty="0"/>
          </a:p>
        </p:txBody>
      </p:sp>
      <p:sp>
        <p:nvSpPr>
          <p:cNvPr id="3" name="Title 2"/>
          <p:cNvSpPr>
            <a:spLocks noGrp="1"/>
          </p:cNvSpPr>
          <p:nvPr>
            <p:ph type="title"/>
          </p:nvPr>
        </p:nvSpPr>
        <p:spPr/>
        <p:txBody>
          <a:bodyPr>
            <a:normAutofit fontScale="90000"/>
          </a:bodyPr>
          <a:lstStyle/>
          <a:p>
            <a:r>
              <a:rPr lang="en-US" dirty="0" smtClean="0"/>
              <a:t>The National Directory for Catechesis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normAutofit/>
          </a:bodyPr>
          <a:lstStyle/>
          <a:p>
            <a:r>
              <a:rPr lang="en-US" dirty="0" smtClean="0"/>
              <a:t>Pray together!</a:t>
            </a:r>
          </a:p>
          <a:p>
            <a:pPr lvl="1"/>
            <a:r>
              <a:rPr lang="en-US" dirty="0" smtClean="0"/>
              <a:t>Sunday Mass</a:t>
            </a:r>
          </a:p>
          <a:p>
            <a:pPr lvl="1"/>
            <a:r>
              <a:rPr lang="en-US" dirty="0" smtClean="0"/>
              <a:t>Seasonal Prayer</a:t>
            </a:r>
          </a:p>
          <a:p>
            <a:pPr lvl="1"/>
            <a:r>
              <a:rPr lang="en-US" dirty="0" smtClean="0"/>
              <a:t>At home</a:t>
            </a:r>
          </a:p>
          <a:p>
            <a:pPr lvl="1"/>
            <a:r>
              <a:rPr lang="en-US" dirty="0" smtClean="0"/>
              <a:t>Let your children know the importance of prayer in your life</a:t>
            </a:r>
          </a:p>
          <a:p>
            <a:pPr lvl="1">
              <a:buNone/>
            </a:pPr>
            <a:endParaRPr lang="en-US" dirty="0" smtClean="0"/>
          </a:p>
          <a:p>
            <a:r>
              <a:rPr lang="en-US" dirty="0" smtClean="0"/>
              <a:t>Play together!</a:t>
            </a:r>
          </a:p>
          <a:p>
            <a:pPr lvl="1"/>
            <a:r>
              <a:rPr lang="en-US" dirty="0" smtClean="0"/>
              <a:t>Faith Community</a:t>
            </a:r>
          </a:p>
          <a:p>
            <a:pPr lvl="1"/>
            <a:endParaRPr lang="en-US" dirty="0" smtClean="0"/>
          </a:p>
          <a:p>
            <a:endParaRPr lang="en-US" dirty="0" smtClean="0"/>
          </a:p>
          <a:p>
            <a:pPr lvl="1"/>
            <a:endParaRPr lang="en-US" dirty="0"/>
          </a:p>
        </p:txBody>
      </p:sp>
      <p:sp>
        <p:nvSpPr>
          <p:cNvPr id="3" name="Title 2"/>
          <p:cNvSpPr>
            <a:spLocks noGrp="1"/>
          </p:cNvSpPr>
          <p:nvPr>
            <p:ph type="title"/>
          </p:nvPr>
        </p:nvSpPr>
        <p:spPr/>
        <p:txBody>
          <a:bodyPr/>
          <a:lstStyle/>
          <a:p>
            <a:r>
              <a:rPr lang="en-US" dirty="0" smtClean="0"/>
              <a:t>Let’s keep it simple</a:t>
            </a:r>
            <a:endParaRPr lang="en-US" dirty="0"/>
          </a:p>
        </p:txBody>
      </p:sp>
      <p:pic>
        <p:nvPicPr>
          <p:cNvPr id="7" name="Picture 6" descr="heart_2729c1_print.tif"/>
          <p:cNvPicPr>
            <a:picLocks noChangeAspect="1"/>
          </p:cNvPicPr>
          <p:nvPr/>
        </p:nvPicPr>
        <p:blipFill>
          <a:blip r:embed="rId3"/>
          <a:stretch>
            <a:fillRect/>
          </a:stretch>
        </p:blipFill>
        <p:spPr>
          <a:xfrm>
            <a:off x="609600" y="1524000"/>
            <a:ext cx="3743325" cy="36258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446</TotalTime>
  <Words>1662</Words>
  <Application>Microsoft Macintosh PowerPoint</Application>
  <PresentationFormat>On-screen Show (4:3)</PresentationFormat>
  <Paragraphs>104</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Concourse</vt:lpstr>
      <vt:lpstr>Helping Your Child Grow Up Catholic</vt:lpstr>
      <vt:lpstr>What Are Your Hopes and Dreams?</vt:lpstr>
      <vt:lpstr>Compelling Evidence</vt:lpstr>
      <vt:lpstr>The benefits of belonging</vt:lpstr>
      <vt:lpstr>So what’s a father or mother to do?</vt:lpstr>
      <vt:lpstr>The National Study of Youth and Religion</vt:lpstr>
      <vt:lpstr>The National Directory for Catechesis</vt:lpstr>
      <vt:lpstr>The National Directory for Catechesis</vt:lpstr>
      <vt:lpstr>Let’s keep it simple</vt:lpstr>
      <vt:lpstr>Let’s keep it simple</vt:lpstr>
      <vt:lpstr>What do you remember?</vt:lpstr>
      <vt:lpstr>Who has most influenced you?</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Catholic Kids</dc:title>
  <dc:creator>Leisa</dc:creator>
  <cp:lastModifiedBy>Leisa Anslinger</cp:lastModifiedBy>
  <cp:revision>40</cp:revision>
  <dcterms:created xsi:type="dcterms:W3CDTF">2011-11-28T20:53:40Z</dcterms:created>
  <dcterms:modified xsi:type="dcterms:W3CDTF">2011-11-28T22:07:45Z</dcterms:modified>
</cp:coreProperties>
</file>