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17" r:id="rId2"/>
    <p:sldId id="257" r:id="rId3"/>
    <p:sldId id="258" r:id="rId4"/>
    <p:sldId id="260" r:id="rId5"/>
    <p:sldId id="264" r:id="rId6"/>
    <p:sldId id="326" r:id="rId7"/>
    <p:sldId id="266" r:id="rId8"/>
    <p:sldId id="298" r:id="rId9"/>
    <p:sldId id="271" r:id="rId10"/>
    <p:sldId id="272" r:id="rId11"/>
    <p:sldId id="273" r:id="rId12"/>
    <p:sldId id="278" r:id="rId13"/>
    <p:sldId id="279" r:id="rId14"/>
    <p:sldId id="280" r:id="rId15"/>
    <p:sldId id="282" r:id="rId16"/>
    <p:sldId id="319" r:id="rId17"/>
    <p:sldId id="283" r:id="rId18"/>
    <p:sldId id="286" r:id="rId19"/>
    <p:sldId id="284" r:id="rId20"/>
    <p:sldId id="285" r:id="rId21"/>
    <p:sldId id="340" r:id="rId22"/>
    <p:sldId id="288" r:id="rId23"/>
    <p:sldId id="289" r:id="rId24"/>
    <p:sldId id="290" r:id="rId25"/>
    <p:sldId id="291" r:id="rId26"/>
    <p:sldId id="292" r:id="rId27"/>
    <p:sldId id="348" r:id="rId28"/>
    <p:sldId id="349" r:id="rId29"/>
    <p:sldId id="344" r:id="rId30"/>
    <p:sldId id="345" r:id="rId31"/>
    <p:sldId id="303" r:id="rId32"/>
    <p:sldId id="311" r:id="rId3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00"/>
    <a:srgbClr val="871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/>
    <p:restoredTop sz="84536" autoAdjust="0"/>
  </p:normalViewPr>
  <p:slideViewPr>
    <p:cSldViewPr>
      <p:cViewPr>
        <p:scale>
          <a:sx n="50" d="100"/>
          <a:sy n="50" d="100"/>
        </p:scale>
        <p:origin x="-1080" y="-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31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4E35F9D-17CB-4EDB-A3FF-1F38B6AC7C7E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92F531F-2486-46AA-96E9-1206031EE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3222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42A768D-EF35-4607-A5F5-FD3774563F2E}" type="datetimeFigureOut">
              <a:rPr lang="en-US"/>
              <a:pPr>
                <a:defRPr/>
              </a:pPr>
              <a:t>11/10/2016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005B72C-6AE7-4CED-B92D-0E4CE11925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965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/>
            <a:fld id="{121B9611-B01A-4E27-9A7D-30BCD68E3509}" type="slidenum">
              <a:rPr lang="en-US" sz="1200"/>
              <a:pPr algn="r"/>
              <a:t>1</a:t>
            </a:fld>
            <a:endParaRPr lang="en-US" sz="120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4720" y="4415790"/>
            <a:ext cx="5140960" cy="418338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/>
            <a:fld id="{1AFCB048-ACC7-41AD-8DFA-C998AD1F66C8}" type="slidenum">
              <a:rPr lang="en-US" altLang="en-US" sz="1200">
                <a:latin typeface="Calibri" pitchFamily="34" charset="0"/>
              </a:rPr>
              <a:pPr algn="r"/>
              <a:t>16</a:t>
            </a:fld>
            <a:endParaRPr lang="en-US" altLang="en-US" sz="1200">
              <a:latin typeface="Calibri" pitchFamily="34" charset="0"/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6083" name="Slide Number Placeholder 3"/>
          <p:cNvSpPr txBox="1">
            <a:spLocks noGrp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>
              <a:defRPr/>
            </a:pPr>
            <a:fld id="{792FAB42-4FC7-4DE6-AC9A-03E7F6493C87}" type="slidenum">
              <a:rPr lang="en-US" sz="1200">
                <a:latin typeface="+mn-lt"/>
              </a:rPr>
              <a:pPr algn="r">
                <a:defRPr/>
              </a:pPr>
              <a:t>21</a:t>
            </a:fld>
            <a:endParaRPr lang="en-US" sz="1200">
              <a:latin typeface="+mn-lt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/>
            <a:fld id="{4737FDBD-FBA4-4366-8510-1BE78875E0AD}" type="slidenum">
              <a:rPr lang="en-US" sz="1200"/>
              <a:pPr algn="r"/>
              <a:t>32</a:t>
            </a:fld>
            <a:endParaRPr lang="en-US" sz="1200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4720" y="4415790"/>
            <a:ext cx="5140960" cy="418338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45614-9FAC-4B96-99D7-4DF4287DD248}" type="datetimeFigureOut">
              <a:rPr lang="en-US"/>
              <a:pPr>
                <a:defRPr/>
              </a:pPr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28481-5750-44D1-830B-926453C859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6D76B-B440-4A73-83E9-7D1CBAB77C92}" type="datetimeFigureOut">
              <a:rPr lang="en-US"/>
              <a:pPr>
                <a:defRPr/>
              </a:pPr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53167-6CE4-404A-A11D-EA4F1F7BFD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CE1DB-0836-4449-976F-2B48428DF4CF}" type="datetimeFigureOut">
              <a:rPr lang="en-US"/>
              <a:pPr>
                <a:defRPr/>
              </a:pPr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7A2D8-298A-46B5-96AA-7F1A9C164E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04C58-F98E-4C76-AD90-E67C66A7F657}" type="datetimeFigureOut">
              <a:rPr lang="en-US"/>
              <a:pPr>
                <a:defRPr/>
              </a:pPr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9345B-3EC6-4DA2-A0E6-A97D5ECA97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4CB30-6B11-47ED-AF61-6461EF503868}" type="datetimeFigureOut">
              <a:rPr lang="en-US"/>
              <a:pPr>
                <a:defRPr/>
              </a:pPr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55F30-6D24-44BB-8AC1-5C457AD0C9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3575C-2C34-49A2-AD9F-D6847097D91B}" type="datetimeFigureOut">
              <a:rPr lang="en-US"/>
              <a:pPr>
                <a:defRPr/>
              </a:pPr>
              <a:t>11/10/2016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A9C51-82FF-494B-935A-0C0DE1D5A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0478E-AABF-4DA2-A373-E5993EA80A01}" type="datetimeFigureOut">
              <a:rPr lang="en-US"/>
              <a:pPr>
                <a:defRPr/>
              </a:pPr>
              <a:t>11/10/2016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5CD33-B7EF-467B-90E8-736D102E7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91210-79BE-4820-9C5D-9F3B58B92FC2}" type="datetimeFigureOut">
              <a:rPr lang="en-US"/>
              <a:pPr>
                <a:defRPr/>
              </a:pPr>
              <a:t>11/10/2016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3C9FA-943B-4E03-8D1B-2B879D3BE5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F6DEF-8EA1-472C-AFAB-529CFB927856}" type="datetimeFigureOut">
              <a:rPr lang="en-US"/>
              <a:pPr>
                <a:defRPr/>
              </a:pPr>
              <a:t>11/10/2016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BE203-B073-4E1C-A07F-7F27BB56DA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6C336-53EF-4B09-81F2-9D208C4B9CD4}" type="datetimeFigureOut">
              <a:rPr lang="en-US"/>
              <a:pPr>
                <a:defRPr/>
              </a:pPr>
              <a:t>11/10/2016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84040-35F2-43A9-8FBE-407B317AC3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16B54-EC01-45A7-8926-5E7B6574089F}" type="datetimeFigureOut">
              <a:rPr lang="en-US"/>
              <a:pPr>
                <a:defRPr/>
              </a:pPr>
              <a:t>11/10/2016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F5A4F-BAEB-4E41-9973-4F8868E761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3506F24-703C-44DD-87DE-95B5E13E2BAE}" type="datetimeFigureOut">
              <a:rPr lang="en-US"/>
              <a:pPr>
                <a:defRPr/>
              </a:pPr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6E32BC5-BE81-43E9-A30C-FD4655B249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954" name="Text Box 2"/>
          <p:cNvSpPr txBox="1">
            <a:spLocks noChangeArrowheads="1"/>
          </p:cNvSpPr>
          <p:nvPr/>
        </p:nvSpPr>
        <p:spPr bwMode="auto">
          <a:xfrm>
            <a:off x="182563" y="5807075"/>
            <a:ext cx="3938587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r">
              <a:lnSpc>
                <a:spcPct val="85000"/>
              </a:lnSpc>
              <a:defRPr/>
            </a:pPr>
            <a:endParaRPr lang="en-US" b="1" i="1">
              <a:solidFill>
                <a:schemeClr val="bg1"/>
              </a:solidFill>
              <a:latin typeface="Times New Roman" pitchFamily="18" charset="0"/>
              <a:cs typeface="+mn-cs"/>
            </a:endParaRPr>
          </a:p>
          <a:p>
            <a:pPr algn="r">
              <a:lnSpc>
                <a:spcPct val="85000"/>
              </a:lnSpc>
              <a:defRPr/>
            </a:pPr>
            <a:r>
              <a:rPr lang="en-US" b="1" i="1">
                <a:solidFill>
                  <a:schemeClr val="bg1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000">
                <a:solidFill>
                  <a:srgbClr val="FFFFFF"/>
                </a:solidFill>
                <a:latin typeface="Times New Roman" pitchFamily="18" charset="0"/>
                <a:cs typeface="+mn-cs"/>
              </a:rPr>
              <a:t> </a:t>
            </a:r>
          </a:p>
          <a:p>
            <a:pPr algn="r">
              <a:lnSpc>
                <a:spcPct val="85000"/>
              </a:lnSpc>
              <a:defRPr/>
            </a:pPr>
            <a:endParaRPr lang="en-US" sz="2000">
              <a:solidFill>
                <a:srgbClr val="FFFFFF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16386" name="Picture 5" descr="BeveledEyes copy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 t="76579" b="-967"/>
          <a:stretch>
            <a:fillRect/>
          </a:stretch>
        </p:blipFill>
        <p:spPr bwMode="auto">
          <a:xfrm>
            <a:off x="4754563" y="685800"/>
            <a:ext cx="3360737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5" descr="BeveledEyes copy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 b="53008"/>
          <a:stretch>
            <a:fillRect/>
          </a:stretch>
        </p:blipFill>
        <p:spPr bwMode="auto">
          <a:xfrm>
            <a:off x="4846638" y="2332038"/>
            <a:ext cx="3360737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4038" name="Text Box 6"/>
          <p:cNvSpPr txBox="1">
            <a:spLocks noChangeArrowheads="1"/>
          </p:cNvSpPr>
          <p:nvPr/>
        </p:nvSpPr>
        <p:spPr bwMode="auto">
          <a:xfrm>
            <a:off x="457200" y="503238"/>
            <a:ext cx="4664075" cy="576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i="1">
                <a:solidFill>
                  <a:srgbClr val="FF9900"/>
                </a:solidFill>
                <a:latin typeface="Constantia" pitchFamily="18" charset="0"/>
              </a:rPr>
              <a:t>Write down the Vision</a:t>
            </a:r>
          </a:p>
          <a:p>
            <a:r>
              <a:rPr lang="en-US" sz="2800" b="1" i="1">
                <a:solidFill>
                  <a:srgbClr val="FF9900"/>
                </a:solidFill>
                <a:latin typeface="Constantia" pitchFamily="18" charset="0"/>
              </a:rPr>
              <a:t>clearly upon the tablets</a:t>
            </a:r>
          </a:p>
          <a:p>
            <a:r>
              <a:rPr lang="en-US" sz="2800" b="1" i="1">
                <a:solidFill>
                  <a:srgbClr val="FF9900"/>
                </a:solidFill>
                <a:latin typeface="Constantia" pitchFamily="18" charset="0"/>
              </a:rPr>
              <a:t>so that one can read it </a:t>
            </a:r>
          </a:p>
          <a:p>
            <a:r>
              <a:rPr lang="en-US" sz="2800" b="1" i="1">
                <a:solidFill>
                  <a:srgbClr val="FF9900"/>
                </a:solidFill>
                <a:latin typeface="Constantia" pitchFamily="18" charset="0"/>
              </a:rPr>
              <a:t>readily.    </a:t>
            </a:r>
          </a:p>
          <a:p>
            <a:endParaRPr lang="en-US" sz="1400" b="1" i="1">
              <a:solidFill>
                <a:srgbClr val="FF9900"/>
              </a:solidFill>
              <a:latin typeface="Constantia" pitchFamily="18" charset="0"/>
            </a:endParaRPr>
          </a:p>
          <a:p>
            <a:r>
              <a:rPr lang="en-US" sz="2800" b="1" i="1">
                <a:solidFill>
                  <a:srgbClr val="FF9900"/>
                </a:solidFill>
                <a:latin typeface="Constantia" pitchFamily="18" charset="0"/>
              </a:rPr>
              <a:t>For the Vision </a:t>
            </a:r>
          </a:p>
          <a:p>
            <a:r>
              <a:rPr lang="en-US" sz="2800" b="1" i="1">
                <a:solidFill>
                  <a:srgbClr val="FF9900"/>
                </a:solidFill>
                <a:latin typeface="Constantia" pitchFamily="18" charset="0"/>
              </a:rPr>
              <a:t>still has it’s time,</a:t>
            </a:r>
          </a:p>
          <a:p>
            <a:r>
              <a:rPr lang="en-US" sz="2800" b="1" i="1">
                <a:solidFill>
                  <a:srgbClr val="FF9900"/>
                </a:solidFill>
                <a:latin typeface="Constantia" pitchFamily="18" charset="0"/>
              </a:rPr>
              <a:t>presses on to fulfillment,</a:t>
            </a:r>
          </a:p>
          <a:p>
            <a:r>
              <a:rPr lang="en-US" sz="2800" b="1" i="1">
                <a:solidFill>
                  <a:srgbClr val="FF9900"/>
                </a:solidFill>
                <a:latin typeface="Constantia" pitchFamily="18" charset="0"/>
              </a:rPr>
              <a:t>and will not disappoint.   </a:t>
            </a:r>
          </a:p>
          <a:p>
            <a:endParaRPr lang="en-US" sz="1400" b="1" i="1">
              <a:solidFill>
                <a:srgbClr val="FF9900"/>
              </a:solidFill>
              <a:latin typeface="Constantia" pitchFamily="18" charset="0"/>
            </a:endParaRPr>
          </a:p>
          <a:p>
            <a:r>
              <a:rPr lang="en-US" sz="2800" b="1" i="1">
                <a:solidFill>
                  <a:srgbClr val="FF9900"/>
                </a:solidFill>
                <a:latin typeface="Constantia" pitchFamily="18" charset="0"/>
              </a:rPr>
              <a:t>If it delays,</a:t>
            </a:r>
          </a:p>
          <a:p>
            <a:r>
              <a:rPr lang="en-US" sz="2800" b="1" i="1">
                <a:solidFill>
                  <a:srgbClr val="FF9900"/>
                </a:solidFill>
                <a:latin typeface="Constantia" pitchFamily="18" charset="0"/>
              </a:rPr>
              <a:t>wait for it.</a:t>
            </a:r>
          </a:p>
          <a:p>
            <a:r>
              <a:rPr lang="en-US" sz="2400">
                <a:solidFill>
                  <a:schemeClr val="bg1"/>
                </a:solidFill>
                <a:latin typeface="Times New Roman" pitchFamily="18" charset="0"/>
              </a:rPr>
              <a:t>                                 </a:t>
            </a:r>
            <a:r>
              <a:rPr lang="en-US" sz="2000" b="1">
                <a:latin typeface="Times New Roman" pitchFamily="18" charset="0"/>
              </a:rPr>
              <a:t>Habakkuk 2:3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</a:rPr>
              <a:t>     </a:t>
            </a:r>
          </a:p>
          <a:p>
            <a:r>
              <a:rPr lang="en-US" sz="3200">
                <a:solidFill>
                  <a:schemeClr val="bg1"/>
                </a:solidFill>
                <a:latin typeface="Times New Roman" pitchFamily="18" charset="0"/>
              </a:rPr>
              <a:t>        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84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840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840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840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840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840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840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840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840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6840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840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840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12713"/>
            <a:ext cx="9144000" cy="69707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8914" name="Title 1"/>
          <p:cNvSpPr txBox="1">
            <a:spLocks/>
          </p:cNvSpPr>
          <p:nvPr/>
        </p:nvSpPr>
        <p:spPr bwMode="auto">
          <a:xfrm>
            <a:off x="-19050" y="5410200"/>
            <a:ext cx="9163050" cy="1055688"/>
          </a:xfrm>
          <a:prstGeom prst="rect">
            <a:avLst/>
          </a:prstGeom>
          <a:solidFill>
            <a:srgbClr val="8715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500">
                <a:solidFill>
                  <a:schemeClr val="bg1"/>
                </a:solidFill>
                <a:latin typeface="Century Gothic" pitchFamily="34" charset="0"/>
              </a:rPr>
              <a:t>  Enhance the focus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504825"/>
            <a:ext cx="5810250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04800" y="241300"/>
            <a:ext cx="84582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4300" indent="22225">
              <a:buClr>
                <a:srgbClr val="000000"/>
              </a:buClr>
            </a:pPr>
            <a:r>
              <a:rPr lang="en-US" sz="4000">
                <a:solidFill>
                  <a:schemeClr val="bg1"/>
                </a:solidFill>
                <a:latin typeface="Calibri" pitchFamily="34" charset="0"/>
              </a:rPr>
              <a:t>           2. Suppose we help them </a:t>
            </a:r>
          </a:p>
          <a:p>
            <a:pPr marL="114300" indent="22225">
              <a:buClr>
                <a:srgbClr val="000000"/>
              </a:buClr>
            </a:pPr>
            <a:r>
              <a:rPr lang="en-US" sz="4000" i="1">
                <a:solidFill>
                  <a:srgbClr val="FFFF00"/>
                </a:solidFill>
                <a:latin typeface="Calibri" pitchFamily="34" charset="0"/>
              </a:rPr>
              <a:t>               evaluate and own</a:t>
            </a:r>
            <a:r>
              <a:rPr lang="en-US" sz="4000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pPr marL="114300" indent="22225">
              <a:buClr>
                <a:srgbClr val="000000"/>
              </a:buClr>
            </a:pPr>
            <a:r>
              <a:rPr lang="en-US" sz="4000">
                <a:solidFill>
                  <a:schemeClr val="bg1"/>
                </a:solidFill>
                <a:latin typeface="Calibri" pitchFamily="34" charset="0"/>
              </a:rPr>
              <a:t>  the nature of their Catholic Identity?</a:t>
            </a:r>
            <a:endParaRPr lang="en-US" sz="3600" i="1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8" descr="Times photo"/>
          <p:cNvPicPr>
            <a:picLocks noChangeAspect="1" noChangeArrowheads="1"/>
          </p:cNvPicPr>
          <p:nvPr/>
        </p:nvPicPr>
        <p:blipFill>
          <a:blip r:embed="rId2">
            <a:lum bright="16000" contrast="16000"/>
          </a:blip>
          <a:srcRect/>
          <a:stretch>
            <a:fillRect/>
          </a:stretch>
        </p:blipFill>
        <p:spPr bwMode="auto">
          <a:xfrm>
            <a:off x="990600" y="0"/>
            <a:ext cx="7212013" cy="659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31763"/>
            <a:ext cx="9144000" cy="69707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800600" y="381000"/>
            <a:ext cx="32766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Calibri" pitchFamily="34" charset="0"/>
              </a:rPr>
              <a:t>3. Suppose we helped them imagine</a:t>
            </a:r>
            <a:r>
              <a:rPr lang="en-US" sz="3600" i="1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i="1">
                <a:solidFill>
                  <a:srgbClr val="FFFF00"/>
                </a:solidFill>
                <a:latin typeface="Calibri" pitchFamily="34" charset="0"/>
              </a:rPr>
              <a:t>the call and practices</a:t>
            </a:r>
            <a:r>
              <a:rPr lang="en-US" sz="3600" i="1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>
                <a:solidFill>
                  <a:schemeClr val="bg1"/>
                </a:solidFill>
                <a:latin typeface="Calibri" pitchFamily="34" charset="0"/>
              </a:rPr>
              <a:t>of discipleship?</a:t>
            </a:r>
          </a:p>
        </p:txBody>
      </p:sp>
      <p:pic>
        <p:nvPicPr>
          <p:cNvPr id="47107" name="Picture 3" descr="C:\Users\elam\AppData\Local\Microsoft\Windows\Temporary Internet Files\Content.IE5\3B6RE9IF\MP900403728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1763"/>
            <a:ext cx="4260850" cy="697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Title 1"/>
          <p:cNvSpPr txBox="1">
            <a:spLocks/>
          </p:cNvSpPr>
          <p:nvPr/>
        </p:nvSpPr>
        <p:spPr bwMode="auto">
          <a:xfrm>
            <a:off x="0" y="5410200"/>
            <a:ext cx="9163050" cy="1055688"/>
          </a:xfrm>
          <a:prstGeom prst="rect">
            <a:avLst/>
          </a:prstGeom>
          <a:solidFill>
            <a:srgbClr val="8715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500">
                <a:solidFill>
                  <a:schemeClr val="bg1"/>
                </a:solidFill>
                <a:latin typeface="Century Gothic" pitchFamily="34" charset="0"/>
              </a:rPr>
              <a:t>Enhance the focus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1941513"/>
            <a:ext cx="3200400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i="1" dirty="0">
                <a:latin typeface="+mj-lt"/>
                <a:cs typeface="+mn-cs"/>
              </a:rPr>
              <a:t>I stand at the door and knock…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31763"/>
            <a:ext cx="9144000" cy="69707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8130" name="Picture 1"/>
          <p:cNvPicPr>
            <a:picLocks noChangeAspect="1"/>
          </p:cNvPicPr>
          <p:nvPr/>
        </p:nvPicPr>
        <p:blipFill>
          <a:blip r:embed="rId2"/>
          <a:srcRect l="36459" r="21458"/>
          <a:stretch>
            <a:fillRect/>
          </a:stretch>
        </p:blipFill>
        <p:spPr bwMode="auto">
          <a:xfrm>
            <a:off x="0" y="-150813"/>
            <a:ext cx="4419600" cy="698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800600" y="381000"/>
            <a:ext cx="3276600" cy="3970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chemeClr val="bg1"/>
                </a:solidFill>
                <a:latin typeface="+mj-lt"/>
                <a:cs typeface="+mn-cs"/>
              </a:rPr>
              <a:t>Can someone be a </a:t>
            </a:r>
            <a:r>
              <a:rPr lang="en-US" sz="3600" i="1" dirty="0">
                <a:solidFill>
                  <a:schemeClr val="bg1"/>
                </a:solidFill>
                <a:latin typeface="+mj-lt"/>
                <a:cs typeface="+mn-cs"/>
              </a:rPr>
              <a:t>believer </a:t>
            </a:r>
            <a:r>
              <a:rPr lang="en-US" sz="3600" dirty="0">
                <a:solidFill>
                  <a:schemeClr val="bg1"/>
                </a:solidFill>
                <a:latin typeface="+mj-lt"/>
                <a:cs typeface="+mn-cs"/>
              </a:rPr>
              <a:t>but not a </a:t>
            </a:r>
            <a:r>
              <a:rPr lang="en-US" sz="3600" i="1" dirty="0">
                <a:solidFill>
                  <a:schemeClr val="bg1"/>
                </a:solidFill>
                <a:latin typeface="+mj-lt"/>
                <a:cs typeface="+mn-cs"/>
              </a:rPr>
              <a:t>disciple?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i="1" dirty="0">
              <a:solidFill>
                <a:schemeClr val="bg1"/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chemeClr val="bg1"/>
                </a:solidFill>
                <a:latin typeface="+mj-lt"/>
                <a:cs typeface="+mn-cs"/>
              </a:rPr>
              <a:t>A </a:t>
            </a:r>
            <a:r>
              <a:rPr lang="en-US" sz="3600" i="1" dirty="0">
                <a:solidFill>
                  <a:schemeClr val="bg1"/>
                </a:solidFill>
                <a:latin typeface="+mj-lt"/>
                <a:cs typeface="+mn-cs"/>
              </a:rPr>
              <a:t>disciple </a:t>
            </a:r>
            <a:r>
              <a:rPr lang="en-US" sz="3600" dirty="0">
                <a:solidFill>
                  <a:schemeClr val="bg1"/>
                </a:solidFill>
                <a:latin typeface="+mj-lt"/>
                <a:cs typeface="+mn-cs"/>
              </a:rPr>
              <a:t>is different than a </a:t>
            </a:r>
            <a:r>
              <a:rPr lang="en-US" sz="3600" i="1" dirty="0">
                <a:solidFill>
                  <a:schemeClr val="bg1"/>
                </a:solidFill>
                <a:latin typeface="+mj-lt"/>
                <a:cs typeface="+mn-cs"/>
              </a:rPr>
              <a:t>believer. </a:t>
            </a:r>
            <a:r>
              <a:rPr lang="en-US" sz="3600" dirty="0">
                <a:solidFill>
                  <a:schemeClr val="bg1"/>
                </a:solidFill>
                <a:latin typeface="+mj-lt"/>
                <a:cs typeface="+mn-cs"/>
              </a:rPr>
              <a:t>How?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5410200"/>
            <a:ext cx="9163050" cy="1055688"/>
          </a:xfrm>
          <a:prstGeom prst="rect">
            <a:avLst/>
          </a:prstGeom>
          <a:solidFill>
            <a:srgbClr val="871500"/>
          </a:solidFill>
        </p:spPr>
        <p:txBody>
          <a:bodyPr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500" dirty="0" smtClean="0">
                <a:solidFill>
                  <a:schemeClr val="bg1"/>
                </a:solidFill>
                <a:latin typeface="Century Gothic" pitchFamily="34" charset="0"/>
              </a:rPr>
              <a:t>REDISCOVER THE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4500" dirty="0" smtClean="0">
                <a:solidFill>
                  <a:schemeClr val="bg1"/>
                </a:solidFill>
                <a:latin typeface="Century Gothic" pitchFamily="34" charset="0"/>
              </a:rPr>
              <a:t>“TRADITION OF THE CALLING” </a:t>
            </a:r>
            <a:r>
              <a:rPr lang="en-US" sz="2000" dirty="0" smtClean="0">
                <a:solidFill>
                  <a:schemeClr val="bg1"/>
                </a:solidFill>
                <a:latin typeface="Century Gothic" pitchFamily="34" charset="0"/>
              </a:rPr>
              <a:t>D. SCHON</a:t>
            </a:r>
            <a:endParaRPr lang="en-US" sz="450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31763"/>
            <a:ext cx="9144000" cy="69707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915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1788" y="-131763"/>
            <a:ext cx="6272212" cy="698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14400" y="914400"/>
            <a:ext cx="3276600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Calibri" pitchFamily="34" charset="0"/>
              </a:rPr>
              <a:t>STUDIES</a:t>
            </a:r>
            <a:r>
              <a:rPr lang="en-US" sz="3600">
                <a:solidFill>
                  <a:schemeClr val="bg1"/>
                </a:solidFill>
                <a:latin typeface="Calibri" pitchFamily="34" charset="0"/>
              </a:rPr>
              <a:t> the ways of the One</a:t>
            </a:r>
          </a:p>
          <a:p>
            <a:endParaRPr lang="en-US" sz="360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en-US" sz="3600">
                <a:solidFill>
                  <a:schemeClr val="bg1"/>
                </a:solidFill>
                <a:latin typeface="Calibri" pitchFamily="34" charset="0"/>
              </a:rPr>
              <a:t>and</a:t>
            </a:r>
          </a:p>
          <a:p>
            <a:endParaRPr lang="en-US" sz="360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en-US" sz="4400">
                <a:solidFill>
                  <a:schemeClr val="bg1"/>
                </a:solidFill>
                <a:latin typeface="Calibri" pitchFamily="34" charset="0"/>
              </a:rPr>
              <a:t>LIVES</a:t>
            </a:r>
            <a:r>
              <a:rPr lang="en-US" sz="3600">
                <a:solidFill>
                  <a:schemeClr val="bg1"/>
                </a:solidFill>
                <a:latin typeface="Calibri" pitchFamily="34" charset="0"/>
              </a:rPr>
              <a:t> by them</a:t>
            </a:r>
          </a:p>
          <a:p>
            <a:endParaRPr lang="en-US" sz="36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9156" name="Title 1"/>
          <p:cNvSpPr txBox="1">
            <a:spLocks/>
          </p:cNvSpPr>
          <p:nvPr/>
        </p:nvSpPr>
        <p:spPr bwMode="auto">
          <a:xfrm>
            <a:off x="0" y="5410200"/>
            <a:ext cx="9163050" cy="1055688"/>
          </a:xfrm>
          <a:prstGeom prst="rect">
            <a:avLst/>
          </a:prstGeom>
          <a:solidFill>
            <a:srgbClr val="8715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500">
                <a:solidFill>
                  <a:schemeClr val="bg1"/>
                </a:solidFill>
                <a:latin typeface="Century Gothic" pitchFamily="34" charset="0"/>
              </a:rPr>
              <a:t>DISCIPLE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9707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2849563"/>
            <a:ext cx="4365625" cy="398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38200"/>
            <a:ext cx="915035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350" y="855663"/>
            <a:ext cx="915035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28600" y="47625"/>
            <a:ext cx="2990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solidFill>
                  <a:srgbClr val="FFC000"/>
                </a:solidFill>
                <a:latin typeface="Calibri" pitchFamily="34" charset="0"/>
              </a:rPr>
              <a:t>Discipleship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181600" y="76200"/>
            <a:ext cx="39624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600" b="1">
                <a:solidFill>
                  <a:srgbClr val="FFFF00"/>
                </a:solidFill>
                <a:latin typeface="Calibri" pitchFamily="34" charset="0"/>
              </a:rPr>
              <a:t>for the good of the World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752475"/>
            <a:ext cx="9163050" cy="610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8" name="Title 1"/>
          <p:cNvSpPr txBox="1">
            <a:spLocks/>
          </p:cNvSpPr>
          <p:nvPr/>
        </p:nvSpPr>
        <p:spPr bwMode="auto">
          <a:xfrm>
            <a:off x="0" y="5410200"/>
            <a:ext cx="9163050" cy="1055688"/>
          </a:xfrm>
          <a:prstGeom prst="rect">
            <a:avLst/>
          </a:prstGeom>
          <a:solidFill>
            <a:srgbClr val="8715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500">
                <a:solidFill>
                  <a:schemeClr val="bg1"/>
                </a:solidFill>
                <a:latin typeface="Century Gothic" pitchFamily="34" charset="0"/>
              </a:rPr>
              <a:t>LIFE AFTER CONFIRMATION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47650" y="838200"/>
            <a:ext cx="32004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600" b="1">
                <a:solidFill>
                  <a:srgbClr val="FFFF00"/>
                </a:solidFill>
                <a:latin typeface="Calibri" pitchFamily="34" charset="0"/>
              </a:rPr>
              <a:t>within a Community of Disciples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858000" y="1143000"/>
            <a:ext cx="22860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600" b="1">
                <a:solidFill>
                  <a:srgbClr val="FFFF00"/>
                </a:solidFill>
                <a:latin typeface="Calibri" pitchFamily="34" charset="0"/>
              </a:rPr>
              <a:t>and the will of God.</a:t>
            </a:r>
            <a:r>
              <a:rPr lang="en-US" sz="2600" b="1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6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Background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113"/>
            <a:ext cx="914400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7571" name="Text Box 3"/>
          <p:cNvSpPr txBox="1">
            <a:spLocks noChangeArrowheads="1"/>
          </p:cNvSpPr>
          <p:nvPr/>
        </p:nvSpPr>
        <p:spPr bwMode="auto">
          <a:xfrm>
            <a:off x="731838" y="1508125"/>
            <a:ext cx="7956550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800" b="1" i="1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  <a:p>
            <a:pPr>
              <a:defRPr/>
            </a:pPr>
            <a:r>
              <a:rPr lang="en-US" altLang="en-US" sz="2800" b="1" i="1">
                <a:solidFill>
                  <a:schemeClr val="bg1"/>
                </a:solidFill>
                <a:latin typeface="Times New Roman" pitchFamily="18" charset="0"/>
              </a:rPr>
              <a:t>         Discipleship</a:t>
            </a:r>
            <a:r>
              <a:rPr lang="en-US" altLang="en-US" sz="2800">
                <a:solidFill>
                  <a:schemeClr val="bg1"/>
                </a:solidFill>
                <a:latin typeface="Times New Roman" pitchFamily="18" charset="0"/>
              </a:rPr>
              <a:t> …  </a:t>
            </a:r>
            <a:endParaRPr lang="en-US" altLang="en-US" sz="2800" b="1" i="1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defRPr/>
            </a:pPr>
            <a:r>
              <a:rPr lang="en-US" altLang="en-US" sz="2800" b="1" i="1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  <a:p>
            <a:pPr>
              <a:defRPr/>
            </a:pPr>
            <a:r>
              <a:rPr lang="en-US" altLang="en-US" sz="2800" b="1" i="1">
                <a:solidFill>
                  <a:schemeClr val="bg1"/>
                </a:solidFill>
                <a:latin typeface="Times New Roman" pitchFamily="18" charset="0"/>
              </a:rPr>
              <a:t>within   a   Community   of   Disciples…</a:t>
            </a:r>
          </a:p>
          <a:p>
            <a:pPr>
              <a:defRPr/>
            </a:pPr>
            <a:endParaRPr lang="en-US" altLang="en-US" sz="2800" b="1" i="1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defRPr/>
            </a:pPr>
            <a:r>
              <a:rPr lang="en-US" altLang="en-US" sz="2800" b="1" i="1">
                <a:solidFill>
                  <a:schemeClr val="bg1"/>
                </a:solidFill>
                <a:latin typeface="Times New Roman" pitchFamily="18" charset="0"/>
              </a:rPr>
              <a:t>    </a:t>
            </a:r>
          </a:p>
          <a:p>
            <a:pPr>
              <a:defRPr/>
            </a:pPr>
            <a:r>
              <a:rPr lang="en-US" altLang="en-US" sz="2800" b="1" i="1">
                <a:solidFill>
                  <a:schemeClr val="bg1"/>
                </a:solidFill>
                <a:latin typeface="Times New Roman" pitchFamily="18" charset="0"/>
              </a:rPr>
              <a:t>for the good of the World</a:t>
            </a:r>
          </a:p>
          <a:p>
            <a:pPr>
              <a:defRPr/>
            </a:pPr>
            <a:r>
              <a:rPr lang="en-US" altLang="en-US" sz="2800" b="1" i="1">
                <a:solidFill>
                  <a:schemeClr val="bg1"/>
                </a:solidFill>
                <a:latin typeface="Times New Roman" pitchFamily="18" charset="0"/>
              </a:rPr>
              <a:t>                                                    and the glory of God.                          </a:t>
            </a:r>
          </a:p>
        </p:txBody>
      </p:sp>
      <p:sp>
        <p:nvSpPr>
          <p:cNvPr id="54275" name="Text Box 4"/>
          <p:cNvSpPr txBox="1">
            <a:spLocks noChangeArrowheads="1"/>
          </p:cNvSpPr>
          <p:nvPr/>
        </p:nvSpPr>
        <p:spPr bwMode="auto">
          <a:xfrm>
            <a:off x="1508125" y="57150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182563" y="228600"/>
            <a:ext cx="86868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3200" b="1">
                <a:solidFill>
                  <a:srgbClr val="CC0000"/>
                </a:solidFill>
              </a:rPr>
              <a:t>Putting and end to Confirmation as The End</a:t>
            </a:r>
          </a:p>
          <a:p>
            <a:r>
              <a:rPr lang="en-US" altLang="en-US" sz="3200">
                <a:solidFill>
                  <a:srgbClr val="FFFF99"/>
                </a:solidFill>
              </a:rPr>
              <a:t>                    </a:t>
            </a:r>
          </a:p>
          <a:p>
            <a:r>
              <a:rPr lang="en-US" altLang="en-US" sz="3200">
                <a:solidFill>
                  <a:srgbClr val="FFFF99"/>
                </a:solidFill>
              </a:rPr>
              <a:t>                    </a:t>
            </a:r>
            <a:r>
              <a:rPr lang="en-US" altLang="en-US" sz="3200">
                <a:solidFill>
                  <a:srgbClr val="FFCC00"/>
                </a:solidFill>
              </a:rPr>
              <a:t>Life after Confirmation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39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39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77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77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77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77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5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775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775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5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775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775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31763"/>
            <a:ext cx="9144000" cy="69707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57200" y="276225"/>
            <a:ext cx="449580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Calibri" pitchFamily="34" charset="0"/>
              </a:rPr>
              <a:t>4. Suppose we engaged in  meeting them where they are…</a:t>
            </a:r>
          </a:p>
          <a:p>
            <a:endParaRPr lang="en-US" sz="360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en-US" sz="3600">
                <a:solidFill>
                  <a:schemeClr val="bg1"/>
                </a:solidFill>
                <a:latin typeface="Calibri" pitchFamily="34" charset="0"/>
              </a:rPr>
              <a:t>And driving them out of their minds …</a:t>
            </a:r>
          </a:p>
          <a:p>
            <a:endParaRPr lang="en-US" sz="360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en-US" sz="3600">
                <a:solidFill>
                  <a:schemeClr val="bg1"/>
                </a:solidFill>
                <a:latin typeface="Calibri" pitchFamily="34" charset="0"/>
              </a:rPr>
              <a:t>For a minute?</a:t>
            </a:r>
          </a:p>
        </p:txBody>
      </p:sp>
      <p:pic>
        <p:nvPicPr>
          <p:cNvPr id="56323" name="Picture 3" descr="C:\Users\elam\AppData\Local\Microsoft\Windows\Temporary Internet Files\Content.IE5\1978E2S6\MP900407422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-131763"/>
            <a:ext cx="3829050" cy="698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Title 1"/>
          <p:cNvSpPr txBox="1">
            <a:spLocks/>
          </p:cNvSpPr>
          <p:nvPr/>
        </p:nvSpPr>
        <p:spPr bwMode="auto">
          <a:xfrm>
            <a:off x="0" y="5410200"/>
            <a:ext cx="9163050" cy="1055688"/>
          </a:xfrm>
          <a:prstGeom prst="rect">
            <a:avLst/>
          </a:prstGeom>
          <a:solidFill>
            <a:srgbClr val="8715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500">
                <a:solidFill>
                  <a:schemeClr val="bg1"/>
                </a:solidFill>
                <a:latin typeface="Century Gothic" pitchFamily="34" charset="0"/>
              </a:rPr>
              <a:t>Enhance the focus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12713"/>
            <a:ext cx="9144000" cy="69707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57200" y="276225"/>
            <a:ext cx="5486400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Calibri" pitchFamily="34" charset="0"/>
              </a:rPr>
              <a:t>  so they can consider: </a:t>
            </a:r>
          </a:p>
          <a:p>
            <a:r>
              <a:rPr lang="en-US" sz="3600">
                <a:solidFill>
                  <a:srgbClr val="FFC000"/>
                </a:solidFill>
                <a:latin typeface="Calibri" pitchFamily="34" charset="0"/>
              </a:rPr>
              <a:t>      The mind of Others</a:t>
            </a:r>
          </a:p>
          <a:p>
            <a:r>
              <a:rPr lang="en-US" sz="3600">
                <a:solidFill>
                  <a:srgbClr val="FFC000"/>
                </a:solidFill>
                <a:latin typeface="Calibri" pitchFamily="34" charset="0"/>
              </a:rPr>
              <a:t>      The mind of Christ</a:t>
            </a:r>
          </a:p>
          <a:p>
            <a:r>
              <a:rPr lang="en-US" sz="3600">
                <a:solidFill>
                  <a:srgbClr val="FFC000"/>
                </a:solidFill>
                <a:latin typeface="Calibri" pitchFamily="34" charset="0"/>
              </a:rPr>
              <a:t>    The mind of the Church</a:t>
            </a:r>
          </a:p>
          <a:p>
            <a:endParaRPr lang="en-US" sz="3600">
              <a:solidFill>
                <a:srgbClr val="FFC000"/>
              </a:solidFill>
              <a:latin typeface="Calibri" pitchFamily="34" charset="0"/>
            </a:endParaRPr>
          </a:p>
          <a:p>
            <a:r>
              <a:rPr lang="en-US" sz="4400">
                <a:solidFill>
                  <a:schemeClr val="bg1"/>
                </a:solidFill>
                <a:latin typeface="Calibri" pitchFamily="34" charset="0"/>
              </a:rPr>
              <a:t> Challenging Moral </a:t>
            </a:r>
          </a:p>
          <a:p>
            <a:r>
              <a:rPr lang="en-US" sz="4400">
                <a:solidFill>
                  <a:schemeClr val="bg1"/>
                </a:solidFill>
                <a:latin typeface="Calibri" pitchFamily="34" charset="0"/>
              </a:rPr>
              <a:t>            and       </a:t>
            </a:r>
          </a:p>
          <a:p>
            <a:r>
              <a:rPr lang="en-US" sz="4400">
                <a:solidFill>
                  <a:schemeClr val="bg1"/>
                </a:solidFill>
                <a:latin typeface="Calibri" pitchFamily="34" charset="0"/>
              </a:rPr>
              <a:t>Theological reflection </a:t>
            </a:r>
          </a:p>
        </p:txBody>
      </p:sp>
      <p:pic>
        <p:nvPicPr>
          <p:cNvPr id="57347" name="Picture 3" descr="C:\Users\elam\AppData\Local\Microsoft\Windows\Temporary Internet Files\Content.IE5\1978E2S6\MP900407422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14950" y="-131763"/>
            <a:ext cx="3829050" cy="698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Title 1"/>
          <p:cNvSpPr txBox="1">
            <a:spLocks/>
          </p:cNvSpPr>
          <p:nvPr/>
        </p:nvSpPr>
        <p:spPr bwMode="auto">
          <a:xfrm>
            <a:off x="0" y="5410200"/>
            <a:ext cx="9163050" cy="1055688"/>
          </a:xfrm>
          <a:prstGeom prst="rect">
            <a:avLst/>
          </a:prstGeom>
          <a:solidFill>
            <a:srgbClr val="8715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500">
                <a:solidFill>
                  <a:schemeClr val="bg1"/>
                </a:solidFill>
                <a:latin typeface="Century Gothic" pitchFamily="34" charset="0"/>
              </a:rPr>
              <a:t>Enhance the focus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31763"/>
            <a:ext cx="9144000" cy="69707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4800" y="2743200"/>
            <a:ext cx="3886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3600">
                <a:solidFill>
                  <a:srgbClr val="FFC000"/>
                </a:solidFill>
                <a:latin typeface="Calibri" pitchFamily="34" charset="0"/>
              </a:rPr>
              <a:t>and the language</a:t>
            </a:r>
          </a:p>
        </p:txBody>
      </p:sp>
      <p:pic>
        <p:nvPicPr>
          <p:cNvPr id="6146" name="Picture 2" descr="C:\Users\elam\AppData\Local\Microsoft\Windows\Temporary Internet Files\Content.IE5\JVNPB697\MP900384793[1]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2020275">
            <a:off x="2514600" y="762000"/>
            <a:ext cx="4491038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0688" y="0"/>
            <a:ext cx="682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62000" y="0"/>
            <a:ext cx="8001000" cy="6413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Calibri" pitchFamily="34" charset="0"/>
              </a:rPr>
              <a:t>5. Suppose we help them to develop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066800" y="1335088"/>
            <a:ext cx="30114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3600">
                <a:solidFill>
                  <a:srgbClr val="FFC000"/>
                </a:solidFill>
                <a:latin typeface="Calibri" pitchFamily="34" charset="0"/>
              </a:rPr>
              <a:t>The skills</a:t>
            </a:r>
          </a:p>
        </p:txBody>
      </p:sp>
      <p:sp>
        <p:nvSpPr>
          <p:cNvPr id="58375" name="Title 1"/>
          <p:cNvSpPr txBox="1">
            <a:spLocks/>
          </p:cNvSpPr>
          <p:nvPr/>
        </p:nvSpPr>
        <p:spPr bwMode="auto">
          <a:xfrm>
            <a:off x="0" y="5410200"/>
            <a:ext cx="9163050" cy="1055688"/>
          </a:xfrm>
          <a:prstGeom prst="rect">
            <a:avLst/>
          </a:prstGeom>
          <a:solidFill>
            <a:srgbClr val="8715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500">
                <a:solidFill>
                  <a:schemeClr val="bg1"/>
                </a:solidFill>
                <a:latin typeface="Century Gothic" pitchFamily="34" charset="0"/>
              </a:rPr>
              <a:t>Enhance the focus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913313" y="3568700"/>
            <a:ext cx="4230687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Calibri" pitchFamily="34" charset="0"/>
              </a:rPr>
              <a:t>to    </a:t>
            </a:r>
            <a:r>
              <a:rPr lang="en-US" sz="3600" i="1">
                <a:solidFill>
                  <a:srgbClr val="FF0000"/>
                </a:solidFill>
                <a:latin typeface="Calibri" pitchFamily="34" charset="0"/>
              </a:rPr>
              <a:t>articulate</a:t>
            </a:r>
            <a:r>
              <a:rPr lang="en-US" sz="2800" i="1">
                <a:solidFill>
                  <a:srgbClr val="FF0000"/>
                </a:solidFill>
                <a:latin typeface="Calibri" pitchFamily="34" charset="0"/>
              </a:rPr>
              <a:t> </a:t>
            </a:r>
          </a:p>
          <a:p>
            <a:r>
              <a:rPr lang="en-US" sz="2800">
                <a:solidFill>
                  <a:schemeClr val="bg1"/>
                </a:solidFill>
                <a:latin typeface="Calibri" pitchFamily="34" charset="0"/>
              </a:rPr>
              <a:t>the nature of their faith…</a:t>
            </a:r>
          </a:p>
          <a:p>
            <a:r>
              <a:rPr lang="en-US" sz="2800">
                <a:solidFill>
                  <a:schemeClr val="bg1"/>
                </a:solidFill>
                <a:latin typeface="Calibri" pitchFamily="34" charset="0"/>
              </a:rPr>
              <a:t>their experiences of grace…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2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-93663"/>
            <a:ext cx="9144000" cy="69707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8434" name="Picture 9" descr="\\nfcym.local\userdata\user_data\elam\My Documents\My Pictures\Confirmation Project\iStock_000017943240Sma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-36513"/>
            <a:ext cx="4800600" cy="697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itle 1"/>
          <p:cNvSpPr>
            <a:spLocks noGrp="1"/>
          </p:cNvSpPr>
          <p:nvPr>
            <p:ph type="ctrTitle"/>
          </p:nvPr>
        </p:nvSpPr>
        <p:spPr>
          <a:xfrm>
            <a:off x="0" y="3581400"/>
            <a:ext cx="9144000" cy="1524000"/>
          </a:xfrm>
          <a:solidFill>
            <a:srgbClr val="871500"/>
          </a:solidFill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sz="3200" smtClean="0">
                <a:solidFill>
                  <a:schemeClr val="bg1"/>
                </a:solidFill>
                <a:latin typeface="Century Gothic" pitchFamily="34" charset="0"/>
              </a:rPr>
              <a:t>THE </a:t>
            </a:r>
            <a:r>
              <a:rPr lang="en-US" smtClean="0">
                <a:solidFill>
                  <a:schemeClr val="bg1"/>
                </a:solidFill>
                <a:latin typeface="Century Gothic" pitchFamily="34" charset="0"/>
              </a:rPr>
              <a:t>CONFIRMATION</a:t>
            </a:r>
            <a:r>
              <a:rPr lang="en-US" sz="3200" smtClean="0">
                <a:solidFill>
                  <a:schemeClr val="bg1"/>
                </a:solidFill>
                <a:latin typeface="Century Gothic" pitchFamily="34" charset="0"/>
              </a:rPr>
              <a:t> PREP </a:t>
            </a:r>
            <a:r>
              <a:rPr lang="en-US" smtClean="0">
                <a:solidFill>
                  <a:schemeClr val="bg1"/>
                </a:solidFill>
                <a:latin typeface="Century Gothic" pitchFamily="34" charset="0"/>
              </a:rPr>
              <a:t>PROJECT</a:t>
            </a:r>
          </a:p>
        </p:txBody>
      </p:sp>
      <p:sp>
        <p:nvSpPr>
          <p:cNvPr id="18436" name="Subtitle 2"/>
          <p:cNvSpPr>
            <a:spLocks noGrp="1"/>
          </p:cNvSpPr>
          <p:nvPr>
            <p:ph type="subTitle" idx="1"/>
          </p:nvPr>
        </p:nvSpPr>
        <p:spPr>
          <a:xfrm>
            <a:off x="-114300" y="1066800"/>
            <a:ext cx="5543550" cy="2686050"/>
          </a:xfrm>
        </p:spPr>
        <p:txBody>
          <a:bodyPr/>
          <a:lstStyle/>
          <a:p>
            <a:pPr eaLnBrk="1" hangingPunct="1"/>
            <a:r>
              <a:rPr lang="en-US" sz="2400" smtClean="0">
                <a:solidFill>
                  <a:schemeClr val="bg1"/>
                </a:solidFill>
                <a:latin typeface="Century Gothic" pitchFamily="34" charset="0"/>
              </a:rPr>
              <a:t>A project of the </a:t>
            </a:r>
          </a:p>
          <a:p>
            <a:pPr eaLnBrk="1" hangingPunct="1"/>
            <a:r>
              <a:rPr lang="en-US" smtClean="0">
                <a:solidFill>
                  <a:schemeClr val="bg1"/>
                </a:solidFill>
                <a:latin typeface="Century Gothic" pitchFamily="34" charset="0"/>
              </a:rPr>
              <a:t>National Initiative on Adolescent Catechesis</a:t>
            </a:r>
          </a:p>
        </p:txBody>
      </p:sp>
      <p:grpSp>
        <p:nvGrpSpPr>
          <p:cNvPr id="18437" name="Group 7"/>
          <p:cNvGrpSpPr>
            <a:grpSpLocks/>
          </p:cNvGrpSpPr>
          <p:nvPr/>
        </p:nvGrpSpPr>
        <p:grpSpPr bwMode="auto">
          <a:xfrm>
            <a:off x="409575" y="5392738"/>
            <a:ext cx="3629025" cy="1333500"/>
            <a:chOff x="152400" y="2438400"/>
            <a:chExt cx="3733800" cy="1371600"/>
          </a:xfrm>
        </p:grpSpPr>
        <p:sp>
          <p:nvSpPr>
            <p:cNvPr id="4" name="Rounded Rectangle 3"/>
            <p:cNvSpPr/>
            <p:nvPr/>
          </p:nvSpPr>
          <p:spPr>
            <a:xfrm>
              <a:off x="152400" y="2438400"/>
              <a:ext cx="3733800" cy="13716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8440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667000" y="2640293"/>
              <a:ext cx="990600" cy="995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1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00200" y="2514600"/>
              <a:ext cx="865727" cy="1246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2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5210" y="2640293"/>
              <a:ext cx="107639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438" name="Picture 2" descr="N:\PAC\Pictures\NIAC Logo Formats\For PRINT\PC\JPG\Trans LOGO with White Cross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21538" y="838200"/>
            <a:ext cx="1922462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31763"/>
            <a:ext cx="9144000" cy="69707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9394" name="Picture 3" descr="C:\Users\elam\AppData\Local\Microsoft\Windows\Temporary Internet Files\Content.IE5\WE0W2GU7\MP900425500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23913"/>
            <a:ext cx="9163050" cy="603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extBox 6"/>
          <p:cNvSpPr txBox="1">
            <a:spLocks noChangeArrowheads="1"/>
          </p:cNvSpPr>
          <p:nvPr/>
        </p:nvSpPr>
        <p:spPr bwMode="auto">
          <a:xfrm>
            <a:off x="495300" y="288925"/>
            <a:ext cx="57531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…and their grasp of Tradition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12713"/>
            <a:ext cx="9144000" cy="69707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0418" name="Picture 2" descr="C:\Users\elam\AppData\Local\Microsoft\Windows\Temporary Internet Files\Content.IE5\VTJ127TS\MP900440916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36428">
            <a:off x="1450975" y="1290638"/>
            <a:ext cx="5665788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itle 1"/>
          <p:cNvSpPr txBox="1">
            <a:spLocks/>
          </p:cNvSpPr>
          <p:nvPr/>
        </p:nvSpPr>
        <p:spPr bwMode="auto">
          <a:xfrm>
            <a:off x="0" y="5410200"/>
            <a:ext cx="9163050" cy="1055688"/>
          </a:xfrm>
          <a:prstGeom prst="rect">
            <a:avLst/>
          </a:prstGeom>
          <a:solidFill>
            <a:srgbClr val="8715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500">
                <a:solidFill>
                  <a:schemeClr val="bg1"/>
                </a:solidFill>
                <a:latin typeface="Century Gothic" pitchFamily="34" charset="0"/>
              </a:rPr>
              <a:t>Enhance the process</a:t>
            </a:r>
          </a:p>
        </p:txBody>
      </p:sp>
      <p:sp>
        <p:nvSpPr>
          <p:cNvPr id="60420" name="TextBox 6"/>
          <p:cNvSpPr txBox="1">
            <a:spLocks noChangeArrowheads="1"/>
          </p:cNvSpPr>
          <p:nvPr/>
        </p:nvSpPr>
        <p:spPr bwMode="auto">
          <a:xfrm>
            <a:off x="228600" y="0"/>
            <a:ext cx="8686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Calibri" pitchFamily="34" charset="0"/>
              </a:rPr>
              <a:t>6. Suppose we asked them to develop a </a:t>
            </a:r>
          </a:p>
          <a:p>
            <a:pPr algn="ctr"/>
            <a:r>
              <a:rPr lang="en-US" sz="3600">
                <a:solidFill>
                  <a:schemeClr val="bg1"/>
                </a:solidFill>
                <a:latin typeface="Calibri" pitchFamily="34" charset="0"/>
              </a:rPr>
              <a:t>Spiritual Growth Plan?</a:t>
            </a:r>
          </a:p>
        </p:txBody>
      </p:sp>
      <p:sp>
        <p:nvSpPr>
          <p:cNvPr id="60421" name="TextBox 1"/>
          <p:cNvSpPr txBox="1">
            <a:spLocks noChangeArrowheads="1"/>
          </p:cNvSpPr>
          <p:nvPr/>
        </p:nvSpPr>
        <p:spPr bwMode="auto">
          <a:xfrm>
            <a:off x="3429000" y="2743200"/>
            <a:ext cx="2209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>
                <a:latin typeface="Calibri" pitchFamily="34" charset="0"/>
              </a:rPr>
              <a:t>Spiritual Growth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81000" y="1938338"/>
            <a:ext cx="23241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3200">
                <a:solidFill>
                  <a:srgbClr val="FFC000"/>
                </a:solidFill>
                <a:latin typeface="Calibri" pitchFamily="34" charset="0"/>
              </a:rPr>
              <a:t>Knowledge?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1000" y="2928938"/>
            <a:ext cx="23241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3200">
                <a:solidFill>
                  <a:srgbClr val="FFC000"/>
                </a:solidFill>
                <a:latin typeface="Calibri" pitchFamily="34" charset="0"/>
              </a:rPr>
              <a:t>Attitudes?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85800" y="3886200"/>
            <a:ext cx="28575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3200">
                <a:solidFill>
                  <a:srgbClr val="FFC000"/>
                </a:solidFill>
                <a:latin typeface="Calibri" pitchFamily="34" charset="0"/>
              </a:rPr>
              <a:t>Behaviors?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486400" y="3962400"/>
            <a:ext cx="23241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FFC000"/>
                </a:solidFill>
                <a:latin typeface="Calibri" pitchFamily="34" charset="0"/>
              </a:rPr>
              <a:t>Internal?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286500" y="2895600"/>
            <a:ext cx="23241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FFC000"/>
                </a:solidFill>
                <a:latin typeface="Calibri" pitchFamily="34" charset="0"/>
              </a:rPr>
              <a:t>Vertical?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324600" y="1905000"/>
            <a:ext cx="23241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FFC000"/>
                </a:solidFill>
                <a:latin typeface="Calibri" pitchFamily="34" charset="0"/>
              </a:rPr>
              <a:t>Horizontal?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2466" name="Picture 3" descr="C:\Users\elam\AppData\Local\Microsoft\Windows\Temporary Internet Files\Content.IE5\ZZ9WKPT4\MP900309005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68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itle 1"/>
          <p:cNvSpPr txBox="1">
            <a:spLocks/>
          </p:cNvSpPr>
          <p:nvPr/>
        </p:nvSpPr>
        <p:spPr bwMode="auto">
          <a:xfrm>
            <a:off x="0" y="5410200"/>
            <a:ext cx="9163050" cy="1055688"/>
          </a:xfrm>
          <a:prstGeom prst="rect">
            <a:avLst/>
          </a:prstGeom>
          <a:solidFill>
            <a:srgbClr val="8715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500">
                <a:solidFill>
                  <a:schemeClr val="bg1"/>
                </a:solidFill>
                <a:latin typeface="Century Gothic" pitchFamily="34" charset="0"/>
              </a:rPr>
              <a:t>IF A MONTH WAS AN HOUR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449763" y="1447800"/>
            <a:ext cx="46942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Calibri" pitchFamily="34" charset="0"/>
              </a:rPr>
              <a:t>30 Day s         =	60 minutes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449763" y="2514600"/>
            <a:ext cx="469423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Calibri" pitchFamily="34" charset="0"/>
              </a:rPr>
              <a:t>1 Day          =         2 minutes</a:t>
            </a:r>
          </a:p>
          <a:p>
            <a:r>
              <a:rPr lang="en-US" sz="2800">
                <a:solidFill>
                  <a:schemeClr val="bg1"/>
                </a:solidFill>
                <a:latin typeface="Calibri" pitchFamily="34" charset="0"/>
              </a:rPr>
              <a:t>(16hrs)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706938" y="3590925"/>
            <a:ext cx="4692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Calibri" pitchFamily="34" charset="0"/>
              </a:rPr>
              <a:t>8 Hours      =         1 minute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3490" name="Title 1"/>
          <p:cNvSpPr txBox="1">
            <a:spLocks/>
          </p:cNvSpPr>
          <p:nvPr/>
        </p:nvSpPr>
        <p:spPr bwMode="auto">
          <a:xfrm>
            <a:off x="0" y="5410200"/>
            <a:ext cx="9163050" cy="1055688"/>
          </a:xfrm>
          <a:prstGeom prst="rect">
            <a:avLst/>
          </a:prstGeom>
          <a:solidFill>
            <a:srgbClr val="8715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500">
                <a:solidFill>
                  <a:schemeClr val="bg1"/>
                </a:solidFill>
                <a:latin typeface="Century Gothic" pitchFamily="34" charset="0"/>
              </a:rPr>
              <a:t>NEW CATECHETICAL QUESTION</a:t>
            </a:r>
          </a:p>
        </p:txBody>
      </p:sp>
      <p:sp>
        <p:nvSpPr>
          <p:cNvPr id="63491" name="TextBox 4"/>
          <p:cNvSpPr txBox="1">
            <a:spLocks noChangeArrowheads="1"/>
          </p:cNvSpPr>
          <p:nvPr/>
        </p:nvSpPr>
        <p:spPr bwMode="auto">
          <a:xfrm>
            <a:off x="4114800" y="1730375"/>
            <a:ext cx="469423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Calibri" pitchFamily="34" charset="0"/>
              </a:rPr>
              <a:t>How do you want to spend your minute?</a:t>
            </a:r>
          </a:p>
        </p:txBody>
      </p:sp>
      <p:pic>
        <p:nvPicPr>
          <p:cNvPr id="6349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66700"/>
            <a:ext cx="3902075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4514" name="Title 1"/>
          <p:cNvSpPr txBox="1">
            <a:spLocks/>
          </p:cNvSpPr>
          <p:nvPr/>
        </p:nvSpPr>
        <p:spPr bwMode="auto">
          <a:xfrm>
            <a:off x="0" y="5410200"/>
            <a:ext cx="9163050" cy="1055688"/>
          </a:xfrm>
          <a:prstGeom prst="rect">
            <a:avLst/>
          </a:prstGeom>
          <a:solidFill>
            <a:srgbClr val="8715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500">
                <a:solidFill>
                  <a:schemeClr val="bg1"/>
                </a:solidFill>
                <a:latin typeface="Century Gothic" pitchFamily="34" charset="0"/>
              </a:rPr>
              <a:t>NEW CATECHETICAL QUESTION</a:t>
            </a:r>
          </a:p>
        </p:txBody>
      </p:sp>
      <p:sp>
        <p:nvSpPr>
          <p:cNvPr id="64515" name="TextBox 4"/>
          <p:cNvSpPr txBox="1">
            <a:spLocks noChangeArrowheads="1"/>
          </p:cNvSpPr>
          <p:nvPr/>
        </p:nvSpPr>
        <p:spPr bwMode="auto">
          <a:xfrm>
            <a:off x="4581525" y="838200"/>
            <a:ext cx="38862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Calibri" pitchFamily="34" charset="0"/>
              </a:rPr>
              <a:t>How can we </a:t>
            </a:r>
            <a:r>
              <a:rPr lang="en-US" sz="4800">
                <a:solidFill>
                  <a:srgbClr val="FFC000"/>
                </a:solidFill>
                <a:latin typeface="Calibri" pitchFamily="34" charset="0"/>
              </a:rPr>
              <a:t>help them </a:t>
            </a:r>
          </a:p>
          <a:p>
            <a:pPr algn="ctr"/>
            <a:r>
              <a:rPr lang="en-US" sz="4800">
                <a:solidFill>
                  <a:schemeClr val="bg1"/>
                </a:solidFill>
                <a:latin typeface="Calibri" pitchFamily="34" charset="0"/>
              </a:rPr>
              <a:t>use some of </a:t>
            </a:r>
            <a:r>
              <a:rPr lang="en-US" sz="4800">
                <a:solidFill>
                  <a:srgbClr val="FFC000"/>
                </a:solidFill>
                <a:latin typeface="Calibri" pitchFamily="34" charset="0"/>
              </a:rPr>
              <a:t>their 59 minutes</a:t>
            </a:r>
            <a:r>
              <a:rPr lang="en-US" sz="4800">
                <a:solidFill>
                  <a:schemeClr val="bg1"/>
                </a:solidFill>
                <a:latin typeface="Calibri" pitchFamily="34" charset="0"/>
              </a:rPr>
              <a:t>?</a:t>
            </a:r>
          </a:p>
        </p:txBody>
      </p:sp>
      <p:pic>
        <p:nvPicPr>
          <p:cNvPr id="64516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66700"/>
            <a:ext cx="3902075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5538" name="TextBox 4"/>
          <p:cNvSpPr txBox="1">
            <a:spLocks noChangeArrowheads="1"/>
          </p:cNvSpPr>
          <p:nvPr/>
        </p:nvSpPr>
        <p:spPr bwMode="auto">
          <a:xfrm>
            <a:off x="4608513" y="228600"/>
            <a:ext cx="4154487" cy="405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Calibri" pitchFamily="34" charset="0"/>
              </a:rPr>
              <a:t>7. What we can help them to do on their own…</a:t>
            </a:r>
            <a:endParaRPr lang="en-US" sz="200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200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en-US" sz="4800">
                <a:solidFill>
                  <a:schemeClr val="bg1"/>
                </a:solidFill>
                <a:latin typeface="Calibri" pitchFamily="34" charset="0"/>
              </a:rPr>
              <a:t>but not alone?</a:t>
            </a:r>
          </a:p>
        </p:txBody>
      </p:sp>
      <p:pic>
        <p:nvPicPr>
          <p:cNvPr id="65539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44196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0" name="Title 1"/>
          <p:cNvSpPr txBox="1">
            <a:spLocks/>
          </p:cNvSpPr>
          <p:nvPr/>
        </p:nvSpPr>
        <p:spPr bwMode="auto">
          <a:xfrm>
            <a:off x="0" y="5410200"/>
            <a:ext cx="9163050" cy="1055688"/>
          </a:xfrm>
          <a:prstGeom prst="rect">
            <a:avLst/>
          </a:prstGeom>
          <a:solidFill>
            <a:srgbClr val="8715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500">
                <a:solidFill>
                  <a:schemeClr val="bg1"/>
                </a:solidFill>
                <a:latin typeface="Century Gothic" pitchFamily="34" charset="0"/>
              </a:rPr>
              <a:t>Enhance the process</a:t>
            </a:r>
          </a:p>
        </p:txBody>
      </p:sp>
      <p:sp>
        <p:nvSpPr>
          <p:cNvPr id="65541" name="TextBox 7"/>
          <p:cNvSpPr txBox="1">
            <a:spLocks noChangeArrowheads="1"/>
          </p:cNvSpPr>
          <p:nvPr/>
        </p:nvSpPr>
        <p:spPr bwMode="auto">
          <a:xfrm>
            <a:off x="4876800" y="4397375"/>
            <a:ext cx="3657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1">
                <a:solidFill>
                  <a:srgbClr val="FFC000"/>
                </a:solidFill>
                <a:latin typeface="Calibri" pitchFamily="34" charset="0"/>
              </a:rPr>
              <a:t>Invest in the adolescent isolate. </a:t>
            </a:r>
          </a:p>
          <a:p>
            <a:pPr algn="ctr"/>
            <a:r>
              <a:rPr lang="en-US" sz="2000" i="1">
                <a:solidFill>
                  <a:srgbClr val="FFC000"/>
                </a:solidFill>
                <a:latin typeface="Calibri" pitchFamily="34" charset="0"/>
              </a:rPr>
              <a:t>R. Dykstra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  <a:cs typeface="Arial" charset="0"/>
              </a:rPr>
              <a:t>                                                                           </a:t>
            </a:r>
            <a:r>
              <a:rPr lang="en-US" sz="2800">
                <a:solidFill>
                  <a:schemeClr val="bg1"/>
                </a:solidFill>
                <a:cs typeface="Arial" charset="0"/>
              </a:rPr>
              <a:t>Small group leaders</a:t>
            </a:r>
          </a:p>
          <a:p>
            <a:pPr algn="ctr">
              <a:defRPr/>
            </a:pPr>
            <a:r>
              <a:rPr lang="en-US" sz="2800">
                <a:solidFill>
                  <a:schemeClr val="bg1"/>
                </a:solidFill>
                <a:cs typeface="Arial" charset="0"/>
              </a:rPr>
              <a:t>                                     Co-sponsors</a:t>
            </a:r>
          </a:p>
          <a:p>
            <a:pPr algn="ctr">
              <a:defRPr/>
            </a:pPr>
            <a:r>
              <a:rPr lang="en-US" sz="2800">
                <a:solidFill>
                  <a:schemeClr val="bg1"/>
                </a:solidFill>
                <a:cs typeface="Arial" charset="0"/>
              </a:rPr>
              <a:t>                                                            On site Service organizers</a:t>
            </a:r>
          </a:p>
          <a:p>
            <a:pPr algn="ctr">
              <a:defRPr/>
            </a:pPr>
            <a:r>
              <a:rPr lang="en-US" sz="2800">
                <a:solidFill>
                  <a:schemeClr val="bg1"/>
                </a:solidFill>
                <a:cs typeface="Arial" charset="0"/>
              </a:rPr>
              <a:t>                                                       Post retreat follow-up</a:t>
            </a:r>
          </a:p>
          <a:p>
            <a:pPr algn="ctr">
              <a:defRPr/>
            </a:pPr>
            <a:r>
              <a:rPr lang="en-US" sz="2800">
                <a:solidFill>
                  <a:schemeClr val="bg1"/>
                </a:solidFill>
                <a:cs typeface="Arial" charset="0"/>
              </a:rPr>
              <a:t>                                               Parish supporters</a:t>
            </a:r>
          </a:p>
        </p:txBody>
      </p:sp>
      <p:pic>
        <p:nvPicPr>
          <p:cNvPr id="67586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41413"/>
            <a:ext cx="5338763" cy="799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Title 1"/>
          <p:cNvSpPr txBox="1">
            <a:spLocks/>
          </p:cNvSpPr>
          <p:nvPr/>
        </p:nvSpPr>
        <p:spPr bwMode="auto">
          <a:xfrm>
            <a:off x="0" y="5410200"/>
            <a:ext cx="9163050" cy="1055688"/>
          </a:xfrm>
          <a:prstGeom prst="rect">
            <a:avLst/>
          </a:prstGeom>
          <a:solidFill>
            <a:srgbClr val="8715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500">
                <a:solidFill>
                  <a:schemeClr val="bg1"/>
                </a:solidFill>
                <a:latin typeface="Century Gothic" pitchFamily="34" charset="0"/>
              </a:rPr>
              <a:t>Enhance the process</a:t>
            </a:r>
          </a:p>
        </p:txBody>
      </p:sp>
      <p:sp>
        <p:nvSpPr>
          <p:cNvPr id="67588" name="Text Box 5"/>
          <p:cNvSpPr txBox="1">
            <a:spLocks noChangeArrowheads="1"/>
          </p:cNvSpPr>
          <p:nvPr/>
        </p:nvSpPr>
        <p:spPr bwMode="auto">
          <a:xfrm>
            <a:off x="3352800" y="533400"/>
            <a:ext cx="5492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8. MENTORING ENVIRONMENT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70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8610" name="Title 1"/>
          <p:cNvSpPr txBox="1">
            <a:spLocks/>
          </p:cNvSpPr>
          <p:nvPr/>
        </p:nvSpPr>
        <p:spPr bwMode="auto">
          <a:xfrm>
            <a:off x="0" y="5867400"/>
            <a:ext cx="9163050" cy="990600"/>
          </a:xfrm>
          <a:prstGeom prst="rect">
            <a:avLst/>
          </a:prstGeom>
          <a:solidFill>
            <a:srgbClr val="8715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en-US" sz="3800">
                <a:solidFill>
                  <a:schemeClr val="bg1"/>
                </a:solidFill>
                <a:latin typeface="Century Gothic" pitchFamily="34" charset="0"/>
              </a:rPr>
              <a:t>WHAT KIND OF EXPERIENCE </a:t>
            </a:r>
          </a:p>
          <a:p>
            <a:pPr algn="ctr">
              <a:lnSpc>
                <a:spcPct val="80000"/>
              </a:lnSpc>
            </a:pPr>
            <a:r>
              <a:rPr lang="en-US" sz="3800">
                <a:solidFill>
                  <a:schemeClr val="bg1"/>
                </a:solidFill>
                <a:latin typeface="Century Gothic" pitchFamily="34" charset="0"/>
              </a:rPr>
              <a:t>WILL THEY HAVE? 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233363" y="304800"/>
            <a:ext cx="8778875" cy="5851525"/>
          </a:xfrm>
          <a:prstGeom prst="rect">
            <a:avLst/>
          </a:prstGeom>
          <a:effectLst>
            <a:outerShdw dist="28398" dir="1593903" algn="ctr" rotWithShape="0">
              <a:schemeClr val="tx1"/>
            </a:outerShdw>
          </a:effectLst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buClr>
                <a:schemeClr val="bg1"/>
              </a:buClr>
              <a:buFont typeface="Arial" charset="0"/>
              <a:buNone/>
              <a:defRPr/>
            </a:pPr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4000" i="1">
                <a:solidFill>
                  <a:schemeClr val="bg1"/>
                </a:solidFill>
                <a:latin typeface="Calibri" pitchFamily="34" charset="0"/>
              </a:rPr>
              <a:t>Which enhancement interests you most?</a:t>
            </a:r>
            <a:endParaRPr lang="en-US" sz="4000">
              <a:solidFill>
                <a:schemeClr val="bg1"/>
              </a:solidFill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bg1"/>
              </a:buClr>
              <a:buFont typeface="Arial" charset="0"/>
              <a:buChar char="•"/>
              <a:defRPr/>
            </a:pPr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Increased Spiritual sensitivities</a:t>
            </a:r>
          </a:p>
          <a:p>
            <a:pPr marL="342900" indent="-342900">
              <a:spcBef>
                <a:spcPct val="20000"/>
              </a:spcBef>
              <a:buClr>
                <a:schemeClr val="bg1"/>
              </a:buClr>
              <a:buFont typeface="Arial" charset="0"/>
              <a:buChar char="•"/>
              <a:defRPr/>
            </a:pPr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Evaluate and own their Catholic identity</a:t>
            </a:r>
          </a:p>
          <a:p>
            <a:pPr marL="342900" indent="-342900">
              <a:spcBef>
                <a:spcPct val="20000"/>
              </a:spcBef>
              <a:buClr>
                <a:schemeClr val="bg1"/>
              </a:buClr>
              <a:buFont typeface="Arial" charset="0"/>
              <a:buChar char="•"/>
              <a:defRPr/>
            </a:pPr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The Call and Practices of discipleship</a:t>
            </a:r>
          </a:p>
          <a:p>
            <a:pPr marL="342900" indent="-342900">
              <a:spcBef>
                <a:spcPct val="20000"/>
              </a:spcBef>
              <a:buClr>
                <a:schemeClr val="bg1"/>
              </a:buClr>
              <a:buFont typeface="Arial" charset="0"/>
              <a:buChar char="•"/>
              <a:defRPr/>
            </a:pPr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Challenging moral and theological engagement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Articulation of faith, grace, and Tradition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Forming a Spiritual Growth Plan           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Some formation on their own, but not alone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a Mentoring environment</a:t>
            </a:r>
          </a:p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endParaRPr lang="en-US" sz="3200" i="1">
              <a:solidFill>
                <a:srgbClr val="FFFF00"/>
              </a:solidFill>
              <a:latin typeface="Calibri" pitchFamily="34" charset="0"/>
            </a:endParaRPr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defRPr/>
            </a:pPr>
            <a:endParaRPr lang="en-US" sz="2800">
              <a:solidFill>
                <a:schemeClr val="bg1"/>
              </a:solidFill>
              <a:latin typeface="Calibri" pitchFamily="34" charset="0"/>
            </a:endParaRPr>
          </a:p>
          <a:p>
            <a:pPr marL="342900" indent="-342900" algn="ctr">
              <a:spcBef>
                <a:spcPct val="20000"/>
              </a:spcBef>
              <a:buFont typeface="Arial" charset="0"/>
              <a:buChar char="•"/>
              <a:defRPr/>
            </a:pPr>
            <a:endParaRPr lang="en-US" sz="2800">
              <a:solidFill>
                <a:srgbClr val="FFFF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Challenges facing our Confirmation prep program</a:t>
            </a:r>
          </a:p>
        </p:txBody>
      </p:sp>
      <p:sp>
        <p:nvSpPr>
          <p:cNvPr id="91138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   </a:t>
            </a:r>
            <a:r>
              <a:rPr lang="en-US" b="1" smtClean="0"/>
              <a:t>TEAM</a:t>
            </a:r>
            <a:r>
              <a:rPr lang="en-US" smtClean="0"/>
              <a:t>                                                     </a:t>
            </a:r>
            <a:r>
              <a:rPr lang="en-US" b="1" smtClean="0"/>
              <a:t>THEME</a:t>
            </a:r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r>
              <a:rPr lang="en-US" smtClean="0"/>
              <a:t>   </a:t>
            </a:r>
          </a:p>
          <a:p>
            <a:pPr>
              <a:buFont typeface="Arial" charset="0"/>
              <a:buNone/>
            </a:pPr>
            <a:r>
              <a:rPr lang="en-US" smtClean="0"/>
              <a:t>   </a:t>
            </a:r>
            <a:r>
              <a:rPr lang="en-US" b="1" smtClean="0"/>
              <a:t>TOOL(s)</a:t>
            </a:r>
            <a:r>
              <a:rPr lang="en-US" smtClean="0"/>
              <a:t>                                           </a:t>
            </a:r>
            <a:r>
              <a:rPr lang="en-US" b="1" smtClean="0"/>
              <a:t>TECHNIQUE(s)</a:t>
            </a:r>
          </a:p>
          <a:p>
            <a:pPr>
              <a:buFont typeface="Arial" charset="0"/>
              <a:buNone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569946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>
                <a:solidFill>
                  <a:schemeClr val="bg1"/>
                </a:solidFill>
                <a:latin typeface="Arial" charset="0"/>
                <a:cs typeface="Arial" charset="0"/>
              </a:rPr>
              <a:t>Inductive:      Life        Faith       Response</a:t>
            </a:r>
          </a:p>
          <a:p>
            <a:pPr algn="ctr">
              <a:defRPr/>
            </a:pPr>
            <a:endParaRPr lang="en-US" sz="360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en-US" sz="3600">
                <a:solidFill>
                  <a:schemeClr val="bg1"/>
                </a:solidFill>
                <a:latin typeface="Arial" charset="0"/>
                <a:cs typeface="Arial" charset="0"/>
              </a:rPr>
              <a:t>Deductive:    Faith        Life       Response</a:t>
            </a:r>
          </a:p>
          <a:p>
            <a:pPr algn="ctr">
              <a:defRPr/>
            </a:pPr>
            <a:endParaRPr lang="en-US" sz="280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endParaRPr lang="en-US" sz="280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en-US" sz="2800">
                <a:solidFill>
                  <a:schemeClr val="bg1"/>
                </a:solidFill>
                <a:latin typeface="Arial" charset="0"/>
                <a:cs typeface="Arial" charset="0"/>
              </a:rPr>
              <a:t>This dialogue between faith and life is </a:t>
            </a:r>
          </a:p>
          <a:p>
            <a:pPr algn="ctr">
              <a:defRPr/>
            </a:pPr>
            <a:r>
              <a:rPr lang="en-US" sz="2800">
                <a:solidFill>
                  <a:schemeClr val="bg1"/>
                </a:solidFill>
                <a:latin typeface="Arial" charset="0"/>
                <a:cs typeface="Arial" charset="0"/>
              </a:rPr>
              <a:t>“the profound drama of our time.”   (Pope Paul VI)</a:t>
            </a:r>
          </a:p>
          <a:p>
            <a:pPr algn="ctr">
              <a:defRPr/>
            </a:pPr>
            <a:endParaRPr lang="en-US" sz="280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en-US" sz="2800">
                <a:solidFill>
                  <a:schemeClr val="bg1"/>
                </a:solidFill>
                <a:latin typeface="Arial" charset="0"/>
                <a:cs typeface="Arial" charset="0"/>
              </a:rPr>
              <a:t>“Faith that does not connect to life is dead.</a:t>
            </a:r>
          </a:p>
          <a:p>
            <a:pPr algn="ctr">
              <a:defRPr/>
            </a:pPr>
            <a:r>
              <a:rPr lang="en-US" sz="2800">
                <a:solidFill>
                  <a:schemeClr val="bg1"/>
                </a:solidFill>
                <a:latin typeface="Arial" charset="0"/>
                <a:cs typeface="Arial" charset="0"/>
              </a:rPr>
              <a:t>  Life that is not illuminated by faith is blind.”</a:t>
            </a:r>
          </a:p>
          <a:p>
            <a:pPr algn="ctr">
              <a:defRPr/>
            </a:pPr>
            <a:r>
              <a:rPr lang="en-US" sz="2800">
                <a:solidFill>
                  <a:schemeClr val="bg1"/>
                </a:solidFill>
                <a:latin typeface="Arial" charset="0"/>
                <a:cs typeface="Arial" charset="0"/>
              </a:rPr>
              <a:t>                                              (Cardinal Ratzinger, 1983</a:t>
            </a:r>
            <a:r>
              <a:rPr lang="en-US">
                <a:solidFill>
                  <a:schemeClr val="bg1"/>
                </a:solidFill>
                <a:latin typeface="Arial" charset="0"/>
                <a:cs typeface="Arial" charset="0"/>
              </a:rPr>
              <a:t>)                                               </a:t>
            </a:r>
          </a:p>
          <a:p>
            <a:pPr algn="ctr">
              <a:defRPr/>
            </a:pPr>
            <a:endParaRPr lang="en-US" b="1" i="1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3730" name="Title 1"/>
          <p:cNvSpPr txBox="1">
            <a:spLocks/>
          </p:cNvSpPr>
          <p:nvPr/>
        </p:nvSpPr>
        <p:spPr bwMode="auto">
          <a:xfrm>
            <a:off x="0" y="5791200"/>
            <a:ext cx="9163050" cy="674688"/>
          </a:xfrm>
          <a:prstGeom prst="rect">
            <a:avLst/>
          </a:prstGeom>
          <a:solidFill>
            <a:srgbClr val="8715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en-US" sz="3600">
                <a:solidFill>
                  <a:schemeClr val="bg1"/>
                </a:solidFill>
                <a:latin typeface="Century Gothic" pitchFamily="34" charset="0"/>
              </a:rPr>
              <a:t>Inductive and Deductive Methodology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233363" y="304800"/>
            <a:ext cx="8778875" cy="5851525"/>
          </a:xfrm>
          <a:prstGeom prst="rect">
            <a:avLst/>
          </a:prstGeom>
          <a:effectLst>
            <a:outerShdw dist="28398" dir="1593903" algn="ctr" rotWithShape="0">
              <a:schemeClr val="tx1"/>
            </a:outerShdw>
          </a:effectLst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buClr>
                <a:schemeClr val="bg1"/>
              </a:buClr>
              <a:buFont typeface="Arial" charset="0"/>
              <a:buNone/>
              <a:defRPr/>
            </a:pPr>
            <a:endParaRPr lang="en-US" sz="3200">
              <a:solidFill>
                <a:schemeClr val="bg1"/>
              </a:solidFill>
              <a:latin typeface="Calibri" pitchFamily="34" charset="0"/>
            </a:endParaRPr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defRPr/>
            </a:pPr>
            <a:endParaRPr lang="en-US" sz="2800">
              <a:solidFill>
                <a:schemeClr val="bg1"/>
              </a:solidFill>
              <a:latin typeface="Calibri" pitchFamily="34" charset="0"/>
            </a:endParaRPr>
          </a:p>
          <a:p>
            <a:pPr marL="342900" indent="-342900" algn="ctr">
              <a:spcBef>
                <a:spcPct val="20000"/>
              </a:spcBef>
              <a:buFont typeface="Arial" charset="0"/>
              <a:buChar char="•"/>
              <a:defRPr/>
            </a:pPr>
            <a:endParaRPr lang="en-US" sz="2800">
              <a:solidFill>
                <a:srgbClr val="FFFF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" name="Rectangle 3"/>
          <p:cNvSpPr/>
          <p:nvPr/>
        </p:nvSpPr>
        <p:spPr>
          <a:xfrm>
            <a:off x="0" y="-112713"/>
            <a:ext cx="9144000" cy="69707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9460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76200"/>
            <a:ext cx="3505200" cy="496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itle 1"/>
          <p:cNvSpPr txBox="1">
            <a:spLocks/>
          </p:cNvSpPr>
          <p:nvPr/>
        </p:nvSpPr>
        <p:spPr bwMode="auto">
          <a:xfrm>
            <a:off x="0" y="4800600"/>
            <a:ext cx="9144000" cy="1524000"/>
          </a:xfrm>
          <a:prstGeom prst="rect">
            <a:avLst/>
          </a:prstGeom>
          <a:solidFill>
            <a:srgbClr val="8715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6000">
                <a:solidFill>
                  <a:schemeClr val="bg1"/>
                </a:solidFill>
                <a:latin typeface="Century Gothic" pitchFamily="34" charset="0"/>
              </a:rPr>
              <a:t>CONFIRMATION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381000"/>
            <a:ext cx="5105400" cy="4032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“ratification of Baptism, thus completing Christian initiation, and the strengthening of baptismal grace”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CCC1289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“the completion of baptismal grace”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CCC1285,1303,1303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en-US" sz="320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endParaRPr lang="en-US" altLang="en-US" sz="320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en-US" altLang="en-US" sz="3200">
                <a:solidFill>
                  <a:schemeClr val="bg1"/>
                </a:solidFill>
                <a:latin typeface="Arial" charset="0"/>
                <a:cs typeface="Arial" charset="0"/>
              </a:rPr>
              <a:t>The catechist is essentially a mediator and a knowledgeable disciple, engaging young people</a:t>
            </a:r>
          </a:p>
          <a:p>
            <a:pPr algn="ctr">
              <a:defRPr/>
            </a:pPr>
            <a:r>
              <a:rPr lang="en-US" altLang="en-US" sz="3200">
                <a:solidFill>
                  <a:schemeClr val="bg1"/>
                </a:solidFill>
                <a:latin typeface="Arial" charset="0"/>
                <a:cs typeface="Arial" charset="0"/>
              </a:rPr>
              <a:t>through a variety of methods , activities, and learning approaches, including the use of media, music, memorization, group dynamics, liturgy and</a:t>
            </a:r>
          </a:p>
          <a:p>
            <a:pPr algn="ctr">
              <a:defRPr/>
            </a:pPr>
            <a:r>
              <a:rPr lang="en-US" altLang="en-US" sz="3200">
                <a:solidFill>
                  <a:schemeClr val="bg1"/>
                </a:solidFill>
                <a:latin typeface="Arial" charset="0"/>
                <a:cs typeface="Arial" charset="0"/>
              </a:rPr>
              <a:t>prayer. </a:t>
            </a:r>
          </a:p>
          <a:p>
            <a:pPr algn="ctr">
              <a:defRPr/>
            </a:pPr>
            <a:r>
              <a:rPr lang="en-US" altLang="en-US" sz="3200">
                <a:solidFill>
                  <a:schemeClr val="bg1"/>
                </a:solidFill>
                <a:latin typeface="Arial" charset="0"/>
                <a:cs typeface="Arial" charset="0"/>
              </a:rPr>
              <a:t>      Helping young people read their experiences along with the questions and needs raised in light of the Gospel. </a:t>
            </a:r>
          </a:p>
          <a:p>
            <a:pPr algn="ctr">
              <a:defRPr/>
            </a:pPr>
            <a:r>
              <a:rPr lang="en-US" altLang="en-US" sz="3200">
                <a:solidFill>
                  <a:schemeClr val="bg1"/>
                </a:solidFill>
                <a:latin typeface="Arial" charset="0"/>
                <a:cs typeface="Arial" charset="0"/>
              </a:rPr>
              <a:t>     Offering them a spiritually challenging vision that helps young people meet their hunger to participate in the noble adventure of discipleship.        </a:t>
            </a:r>
          </a:p>
          <a:p>
            <a:pPr algn="ctr">
              <a:defRPr/>
            </a:pPr>
            <a:r>
              <a:rPr lang="en-US" altLang="en-US" sz="3200">
                <a:solidFill>
                  <a:schemeClr val="bg1"/>
                </a:solidFill>
                <a:latin typeface="Arial" charset="0"/>
                <a:cs typeface="Arial" charset="0"/>
              </a:rPr>
              <a:t>                           </a:t>
            </a:r>
            <a:r>
              <a:rPr lang="en-US" altLang="en-US" sz="2400">
                <a:solidFill>
                  <a:schemeClr val="bg1"/>
                </a:solidFill>
                <a:latin typeface="Arial" charset="0"/>
                <a:cs typeface="Arial" charset="0"/>
              </a:rPr>
              <a:t>(GDC 3152-156, NDC p.201,202,224)</a:t>
            </a:r>
            <a:r>
              <a:rPr lang="en-US" sz="280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</a:p>
          <a:p>
            <a:pPr algn="ctr">
              <a:defRPr/>
            </a:pPr>
            <a:endParaRPr lang="en-US" sz="2800" b="1" i="1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70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5410200"/>
            <a:ext cx="9163050" cy="1055688"/>
          </a:xfrm>
          <a:prstGeom prst="rect">
            <a:avLst/>
          </a:prstGeom>
          <a:solidFill>
            <a:srgbClr val="871500"/>
          </a:solidFill>
        </p:spPr>
        <p:txBody>
          <a:bodyPr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500" dirty="0" smtClean="0">
                <a:solidFill>
                  <a:schemeClr val="bg1"/>
                </a:solidFill>
                <a:latin typeface="Century Gothic" pitchFamily="34" charset="0"/>
              </a:rPr>
              <a:t>WHAT KIND OF EXPERIENCE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4500" dirty="0" smtClean="0">
                <a:solidFill>
                  <a:schemeClr val="bg1"/>
                </a:solidFill>
                <a:latin typeface="Century Gothic" pitchFamily="34" charset="0"/>
              </a:rPr>
              <a:t>DID THEY HAVE? </a:t>
            </a:r>
            <a:endParaRPr lang="en-US" sz="45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233363" y="304800"/>
            <a:ext cx="8778875" cy="5851525"/>
          </a:xfrm>
          <a:prstGeom prst="rect">
            <a:avLst/>
          </a:prstGeom>
          <a:effectLst>
            <a:outerShdw dist="28398" dir="1593903" algn="ctr" rotWithShape="0">
              <a:schemeClr val="tx1"/>
            </a:outerShdw>
          </a:effectLst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chemeClr val="bg1"/>
              </a:buClr>
              <a:defRPr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Spiritual sensitivities/ awakenings</a:t>
            </a:r>
          </a:p>
          <a:p>
            <a:pPr fontAlgn="auto">
              <a:spcAft>
                <a:spcPts val="0"/>
              </a:spcAft>
              <a:buClr>
                <a:schemeClr val="bg1"/>
              </a:buClr>
              <a:defRPr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Evaluated Catholic identity</a:t>
            </a:r>
          </a:p>
          <a:p>
            <a:pPr fontAlgn="auto">
              <a:spcAft>
                <a:spcPts val="0"/>
              </a:spcAft>
              <a:buClr>
                <a:schemeClr val="bg1"/>
              </a:buClr>
              <a:defRPr/>
            </a:pPr>
            <a:r>
              <a:rPr lang="en-US" dirty="0">
                <a:solidFill>
                  <a:schemeClr val="bg1"/>
                </a:solidFill>
                <a:latin typeface="+mj-lt"/>
              </a:rPr>
              <a:t>Call to the practices of discipleship</a:t>
            </a:r>
          </a:p>
          <a:p>
            <a:pPr fontAlgn="auto">
              <a:spcAft>
                <a:spcPts val="0"/>
              </a:spcAft>
              <a:buClr>
                <a:schemeClr val="bg1"/>
              </a:buClr>
              <a:defRPr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Moral and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t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heological engagement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Articulation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of faith, grace, and Tradition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Spiritual growth plan          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On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their own, but not alone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Mentoring environment</a:t>
            </a:r>
          </a:p>
          <a:p>
            <a:pPr fontAlgn="auto">
              <a:lnSpc>
                <a:spcPct val="85000"/>
              </a:lnSpc>
              <a:spcAft>
                <a:spcPts val="0"/>
              </a:spcAft>
              <a:buFontTx/>
              <a:buNone/>
              <a:defRPr/>
            </a:pPr>
            <a:endParaRPr lang="en-US" sz="2800" dirty="0" smtClean="0">
              <a:solidFill>
                <a:schemeClr val="bg1"/>
              </a:solidFill>
              <a:latin typeface="+mj-lt"/>
            </a:endParaRPr>
          </a:p>
          <a:p>
            <a:pPr algn="ctr" fontAlgn="auto">
              <a:spcAft>
                <a:spcPts val="0"/>
              </a:spcAft>
              <a:defRPr/>
            </a:pPr>
            <a:endParaRPr lang="en-US" sz="2800" dirty="0" smtClean="0">
              <a:solidFill>
                <a:srgbClr val="FFFFFF"/>
              </a:solidFill>
              <a:latin typeface="+mj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954" name="Text Box 2"/>
          <p:cNvSpPr txBox="1">
            <a:spLocks noChangeArrowheads="1"/>
          </p:cNvSpPr>
          <p:nvPr/>
        </p:nvSpPr>
        <p:spPr bwMode="auto">
          <a:xfrm>
            <a:off x="182563" y="5807075"/>
            <a:ext cx="3938587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r">
              <a:lnSpc>
                <a:spcPct val="85000"/>
              </a:lnSpc>
              <a:defRPr/>
            </a:pPr>
            <a:endParaRPr lang="en-US" b="1" i="1">
              <a:solidFill>
                <a:schemeClr val="bg1"/>
              </a:solidFill>
              <a:latin typeface="Times New Roman" pitchFamily="18" charset="0"/>
              <a:cs typeface="+mn-cs"/>
            </a:endParaRPr>
          </a:p>
          <a:p>
            <a:pPr algn="r">
              <a:lnSpc>
                <a:spcPct val="85000"/>
              </a:lnSpc>
              <a:defRPr/>
            </a:pPr>
            <a:r>
              <a:rPr lang="en-US" b="1" i="1">
                <a:solidFill>
                  <a:schemeClr val="bg1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000">
                <a:solidFill>
                  <a:srgbClr val="FFFFFF"/>
                </a:solidFill>
                <a:latin typeface="Times New Roman" pitchFamily="18" charset="0"/>
                <a:cs typeface="+mn-cs"/>
              </a:rPr>
              <a:t> </a:t>
            </a:r>
          </a:p>
          <a:p>
            <a:pPr algn="r">
              <a:lnSpc>
                <a:spcPct val="85000"/>
              </a:lnSpc>
              <a:defRPr/>
            </a:pPr>
            <a:endParaRPr lang="en-US" sz="2000">
              <a:solidFill>
                <a:srgbClr val="FFFFFF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98306" name="Picture 5" descr="BeveledEyes copy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 t="76579" b="-967"/>
          <a:stretch>
            <a:fillRect/>
          </a:stretch>
        </p:blipFill>
        <p:spPr bwMode="auto">
          <a:xfrm>
            <a:off x="4754563" y="685800"/>
            <a:ext cx="3360737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7" name="Picture 5" descr="BeveledEyes copy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 b="53008"/>
          <a:stretch>
            <a:fillRect/>
          </a:stretch>
        </p:blipFill>
        <p:spPr bwMode="auto">
          <a:xfrm>
            <a:off x="4846638" y="2332038"/>
            <a:ext cx="3360737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4038" name="Text Box 6"/>
          <p:cNvSpPr txBox="1">
            <a:spLocks noChangeArrowheads="1"/>
          </p:cNvSpPr>
          <p:nvPr/>
        </p:nvSpPr>
        <p:spPr bwMode="auto">
          <a:xfrm>
            <a:off x="457200" y="503238"/>
            <a:ext cx="4664075" cy="576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i="1">
                <a:solidFill>
                  <a:srgbClr val="FF9900"/>
                </a:solidFill>
                <a:latin typeface="Constantia" pitchFamily="18" charset="0"/>
              </a:rPr>
              <a:t>Write down the Vision</a:t>
            </a:r>
          </a:p>
          <a:p>
            <a:r>
              <a:rPr lang="en-US" sz="2800" b="1" i="1">
                <a:solidFill>
                  <a:srgbClr val="FF9900"/>
                </a:solidFill>
                <a:latin typeface="Constantia" pitchFamily="18" charset="0"/>
              </a:rPr>
              <a:t>clearly upon the tablets</a:t>
            </a:r>
          </a:p>
          <a:p>
            <a:r>
              <a:rPr lang="en-US" sz="2800" b="1" i="1">
                <a:solidFill>
                  <a:srgbClr val="FF9900"/>
                </a:solidFill>
                <a:latin typeface="Constantia" pitchFamily="18" charset="0"/>
              </a:rPr>
              <a:t>so that one can read it </a:t>
            </a:r>
          </a:p>
          <a:p>
            <a:r>
              <a:rPr lang="en-US" sz="2800" b="1" i="1">
                <a:solidFill>
                  <a:srgbClr val="FF9900"/>
                </a:solidFill>
                <a:latin typeface="Constantia" pitchFamily="18" charset="0"/>
              </a:rPr>
              <a:t>readily.    </a:t>
            </a:r>
          </a:p>
          <a:p>
            <a:endParaRPr lang="en-US" sz="1400" b="1" i="1">
              <a:solidFill>
                <a:srgbClr val="FF9900"/>
              </a:solidFill>
              <a:latin typeface="Constantia" pitchFamily="18" charset="0"/>
            </a:endParaRPr>
          </a:p>
          <a:p>
            <a:r>
              <a:rPr lang="en-US" sz="2800" b="1" i="1">
                <a:solidFill>
                  <a:srgbClr val="FF9900"/>
                </a:solidFill>
                <a:latin typeface="Constantia" pitchFamily="18" charset="0"/>
              </a:rPr>
              <a:t>For the Vision </a:t>
            </a:r>
          </a:p>
          <a:p>
            <a:r>
              <a:rPr lang="en-US" sz="2800" b="1" i="1">
                <a:solidFill>
                  <a:srgbClr val="FF9900"/>
                </a:solidFill>
                <a:latin typeface="Constantia" pitchFamily="18" charset="0"/>
              </a:rPr>
              <a:t>still has it’s time,</a:t>
            </a:r>
          </a:p>
          <a:p>
            <a:r>
              <a:rPr lang="en-US" sz="2800" b="1" i="1">
                <a:solidFill>
                  <a:srgbClr val="FF9900"/>
                </a:solidFill>
                <a:latin typeface="Constantia" pitchFamily="18" charset="0"/>
              </a:rPr>
              <a:t>presses on to fulfillment,</a:t>
            </a:r>
          </a:p>
          <a:p>
            <a:r>
              <a:rPr lang="en-US" sz="2800" b="1" i="1">
                <a:solidFill>
                  <a:srgbClr val="FF9900"/>
                </a:solidFill>
                <a:latin typeface="Constantia" pitchFamily="18" charset="0"/>
              </a:rPr>
              <a:t>and will not disappoint.   </a:t>
            </a:r>
          </a:p>
          <a:p>
            <a:endParaRPr lang="en-US" sz="1400" b="1" i="1">
              <a:solidFill>
                <a:srgbClr val="FF9900"/>
              </a:solidFill>
              <a:latin typeface="Constantia" pitchFamily="18" charset="0"/>
            </a:endParaRPr>
          </a:p>
          <a:p>
            <a:r>
              <a:rPr lang="en-US" sz="2800" b="1" i="1">
                <a:solidFill>
                  <a:srgbClr val="FF9900"/>
                </a:solidFill>
                <a:latin typeface="Constantia" pitchFamily="18" charset="0"/>
              </a:rPr>
              <a:t>If it delays,</a:t>
            </a:r>
          </a:p>
          <a:p>
            <a:r>
              <a:rPr lang="en-US" sz="2800" b="1" i="1">
                <a:solidFill>
                  <a:srgbClr val="FF9900"/>
                </a:solidFill>
                <a:latin typeface="Constantia" pitchFamily="18" charset="0"/>
              </a:rPr>
              <a:t>wait for it.</a:t>
            </a:r>
          </a:p>
          <a:p>
            <a:r>
              <a:rPr lang="en-US" sz="2400">
                <a:solidFill>
                  <a:schemeClr val="bg1"/>
                </a:solidFill>
                <a:latin typeface="Times New Roman" pitchFamily="18" charset="0"/>
              </a:rPr>
              <a:t>                                 </a:t>
            </a:r>
            <a:r>
              <a:rPr lang="en-US">
                <a:latin typeface="Times New Roman" pitchFamily="18" charset="0"/>
              </a:rPr>
              <a:t>Habakkuk 2:3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</a:rPr>
              <a:t>     </a:t>
            </a:r>
          </a:p>
          <a:p>
            <a:r>
              <a:rPr lang="en-US" sz="3200">
                <a:solidFill>
                  <a:schemeClr val="bg1"/>
                </a:solidFill>
                <a:latin typeface="Times New Roman" pitchFamily="18" charset="0"/>
              </a:rPr>
              <a:t>        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84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840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840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840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840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840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840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840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840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6840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484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0"/>
            <a:ext cx="4114800" cy="680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itle 1"/>
          <p:cNvSpPr txBox="1">
            <a:spLocks/>
          </p:cNvSpPr>
          <p:nvPr/>
        </p:nvSpPr>
        <p:spPr bwMode="auto">
          <a:xfrm>
            <a:off x="0" y="5124450"/>
            <a:ext cx="9144000" cy="1428750"/>
          </a:xfrm>
          <a:prstGeom prst="rect">
            <a:avLst/>
          </a:prstGeom>
          <a:solidFill>
            <a:srgbClr val="8715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800">
                <a:solidFill>
                  <a:schemeClr val="bg1"/>
                </a:solidFill>
                <a:latin typeface="Century Gothic" pitchFamily="34" charset="0"/>
              </a:rPr>
              <a:t>UNCHAINING CONFIRMATION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938213"/>
            <a:ext cx="5105400" cy="21859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14300" indent="22225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3200" dirty="0">
                <a:solidFill>
                  <a:schemeClr val="bg1"/>
                </a:solidFill>
                <a:latin typeface="+mn-lt"/>
                <a:cs typeface="+mn-cs"/>
              </a:rPr>
              <a:t>How can we enhance Confirmation prep’s ability to be a more formative </a:t>
            </a:r>
          </a:p>
          <a:p>
            <a:pPr marL="114300" indent="22225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3200" dirty="0">
                <a:solidFill>
                  <a:schemeClr val="bg1"/>
                </a:solidFill>
                <a:latin typeface="+mn-lt"/>
                <a:cs typeface="+mn-cs"/>
              </a:rPr>
              <a:t>experience in the lives of </a:t>
            </a:r>
          </a:p>
          <a:p>
            <a:pPr marL="114300" indent="22225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3200" dirty="0">
                <a:solidFill>
                  <a:schemeClr val="bg1"/>
                </a:solidFill>
                <a:latin typeface="+mn-lt"/>
                <a:cs typeface="+mn-cs"/>
              </a:rPr>
              <a:t>young people?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886200"/>
            <a:ext cx="9144000" cy="823913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>
                <a:solidFill>
                  <a:srgbClr val="FFC000"/>
                </a:solidFill>
                <a:latin typeface="Calibri" pitchFamily="34" charset="0"/>
              </a:rPr>
              <a:t>583,000 Confirmed in 2013</a:t>
            </a:r>
            <a:endParaRPr lang="en-US" sz="4800">
              <a:solidFill>
                <a:srgbClr val="FFC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12713"/>
            <a:ext cx="9144000" cy="69707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1182688"/>
            <a:ext cx="6715125" cy="422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itle 1"/>
          <p:cNvSpPr txBox="1">
            <a:spLocks/>
          </p:cNvSpPr>
          <p:nvPr/>
        </p:nvSpPr>
        <p:spPr bwMode="auto">
          <a:xfrm>
            <a:off x="0" y="5410200"/>
            <a:ext cx="9163050" cy="1055688"/>
          </a:xfrm>
          <a:prstGeom prst="rect">
            <a:avLst/>
          </a:prstGeom>
          <a:solidFill>
            <a:srgbClr val="8715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500">
                <a:solidFill>
                  <a:schemeClr val="bg1"/>
                </a:solidFill>
                <a:latin typeface="Century Gothic" pitchFamily="34" charset="0"/>
              </a:rPr>
              <a:t>EVALUATIVE  QUESTION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85750" y="381000"/>
            <a:ext cx="48768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Calibri" pitchFamily="34" charset="0"/>
              </a:rPr>
              <a:t>What </a:t>
            </a:r>
            <a:r>
              <a:rPr lang="en-US" sz="4800">
                <a:solidFill>
                  <a:srgbClr val="FFC000"/>
                </a:solidFill>
                <a:latin typeface="Calibri" pitchFamily="34" charset="0"/>
              </a:rPr>
              <a:t>kind of experience </a:t>
            </a:r>
          </a:p>
          <a:p>
            <a:r>
              <a:rPr lang="en-US" sz="4800">
                <a:solidFill>
                  <a:schemeClr val="bg1"/>
                </a:solidFill>
                <a:latin typeface="Calibri" pitchFamily="34" charset="0"/>
              </a:rPr>
              <a:t>did they </a:t>
            </a:r>
          </a:p>
          <a:p>
            <a:r>
              <a:rPr lang="en-US" sz="4800">
                <a:solidFill>
                  <a:schemeClr val="bg1"/>
                </a:solidFill>
                <a:latin typeface="Calibri" pitchFamily="34" charset="0"/>
              </a:rPr>
              <a:t>have?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9707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8674" name="Picture 9" descr="\\nfcym.local\userdata\user_data\elam\My Documents\My Pictures\Confirmation Project\iStock_000017943240Sma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-36513"/>
            <a:ext cx="4800600" cy="697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12"/>
          <p:cNvSpPr txBox="1">
            <a:spLocks noChangeArrowheads="1"/>
          </p:cNvSpPr>
          <p:nvPr/>
        </p:nvSpPr>
        <p:spPr bwMode="auto">
          <a:xfrm>
            <a:off x="228600" y="228600"/>
            <a:ext cx="8915400" cy="661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sz="2800">
                <a:solidFill>
                  <a:schemeClr val="bg1"/>
                </a:solidFill>
              </a:rPr>
              <a:t>  </a:t>
            </a:r>
            <a:r>
              <a:rPr lang="en-US" sz="3600">
                <a:solidFill>
                  <a:schemeClr val="bg1"/>
                </a:solidFill>
              </a:rPr>
              <a:t>Potential enhancements to Conf Prep</a:t>
            </a:r>
          </a:p>
          <a:p>
            <a:pPr marL="342900" indent="-342900"/>
            <a:r>
              <a:rPr lang="en-US" sz="2800">
                <a:solidFill>
                  <a:schemeClr val="bg1"/>
                </a:solidFill>
              </a:rPr>
              <a:t>Enhance the FOCUS</a:t>
            </a:r>
          </a:p>
          <a:p>
            <a:pPr marL="342900" indent="-342900"/>
            <a:r>
              <a:rPr lang="en-US" sz="2800">
                <a:solidFill>
                  <a:schemeClr val="bg1"/>
                </a:solidFill>
              </a:rPr>
              <a:t>1. Increased sensitivity to the Spirit </a:t>
            </a:r>
          </a:p>
          <a:p>
            <a:pPr marL="342900" indent="-342900"/>
            <a:r>
              <a:rPr lang="en-US" sz="2800">
                <a:solidFill>
                  <a:schemeClr val="bg1"/>
                </a:solidFill>
              </a:rPr>
              <a:t>2. Articulate experiences of grace, nature of their faith, grasp of the Tradition</a:t>
            </a:r>
          </a:p>
          <a:p>
            <a:pPr marL="342900" indent="-342900"/>
            <a:r>
              <a:rPr lang="en-US" sz="2800">
                <a:solidFill>
                  <a:schemeClr val="bg1"/>
                </a:solidFill>
              </a:rPr>
              <a:t>3. Challenging  moral and theological examination</a:t>
            </a:r>
          </a:p>
          <a:p>
            <a:pPr marL="342900" indent="-342900"/>
            <a:r>
              <a:rPr lang="en-US" sz="2800">
                <a:solidFill>
                  <a:schemeClr val="bg1"/>
                </a:solidFill>
              </a:rPr>
              <a:t>4. Evaluation and ownership of their Catholic Identity</a:t>
            </a:r>
          </a:p>
          <a:p>
            <a:pPr marL="342900" indent="-342900"/>
            <a:endParaRPr lang="en-US" sz="2800">
              <a:solidFill>
                <a:schemeClr val="bg1"/>
              </a:solidFill>
            </a:endParaRPr>
          </a:p>
          <a:p>
            <a:pPr marL="342900" indent="-342900"/>
            <a:r>
              <a:rPr lang="en-US" sz="2800">
                <a:solidFill>
                  <a:schemeClr val="bg1"/>
                </a:solidFill>
              </a:rPr>
              <a:t>Enhance the PROCESS</a:t>
            </a:r>
          </a:p>
          <a:p>
            <a:pPr marL="342900" indent="-342900"/>
            <a:r>
              <a:rPr lang="en-US" sz="2800">
                <a:solidFill>
                  <a:schemeClr val="bg1"/>
                </a:solidFill>
              </a:rPr>
              <a:t>1.Spiritual Growth Plan</a:t>
            </a:r>
          </a:p>
          <a:p>
            <a:pPr marL="342900" indent="-342900"/>
            <a:r>
              <a:rPr lang="en-US" sz="2800">
                <a:solidFill>
                  <a:schemeClr val="bg1"/>
                </a:solidFill>
              </a:rPr>
              <a:t>2.Some formational work on their own</a:t>
            </a:r>
          </a:p>
          <a:p>
            <a:pPr marL="342900" indent="-342900"/>
            <a:r>
              <a:rPr lang="en-US" sz="2800">
                <a:solidFill>
                  <a:schemeClr val="bg1"/>
                </a:solidFill>
              </a:rPr>
              <a:t>3.Mentoring</a:t>
            </a:r>
          </a:p>
          <a:p>
            <a:pPr marL="342900" indent="-342900"/>
            <a:r>
              <a:rPr lang="en-US" sz="2800">
                <a:solidFill>
                  <a:schemeClr val="bg1"/>
                </a:solidFill>
              </a:rPr>
              <a:t>          INTENTIONALLY </a:t>
            </a:r>
          </a:p>
          <a:p>
            <a:pPr marL="342900" indent="-342900"/>
            <a:r>
              <a:rPr lang="en-US" sz="2800" i="1">
                <a:solidFill>
                  <a:schemeClr val="bg1"/>
                </a:solidFill>
              </a:rPr>
              <a:t>Teaching For Discipleship</a:t>
            </a:r>
            <a:endParaRPr lang="en-US" sz="2800">
              <a:solidFill>
                <a:schemeClr val="bg1"/>
              </a:solidFill>
            </a:endParaRPr>
          </a:p>
          <a:p>
            <a:pPr marL="342900" indent="-342900"/>
            <a:endParaRPr lang="en-US" sz="28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12713"/>
            <a:ext cx="9144000" cy="69707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1746" name="Picture 9" descr="\\nfcym.local\userdata\user_data\elam\My Documents\My Pictures\Confirmation Project\iStock_000017943240Sma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665163"/>
            <a:ext cx="4321175" cy="619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itle 1"/>
          <p:cNvSpPr txBox="1">
            <a:spLocks/>
          </p:cNvSpPr>
          <p:nvPr/>
        </p:nvSpPr>
        <p:spPr bwMode="auto">
          <a:xfrm>
            <a:off x="0" y="5410200"/>
            <a:ext cx="9163050" cy="1055688"/>
          </a:xfrm>
          <a:prstGeom prst="rect">
            <a:avLst/>
          </a:prstGeom>
          <a:solidFill>
            <a:srgbClr val="8715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500">
                <a:solidFill>
                  <a:schemeClr val="bg1"/>
                </a:solidFill>
                <a:latin typeface="Century Gothic" pitchFamily="34" charset="0"/>
              </a:rPr>
              <a:t>Enhance the focus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81000" y="2209800"/>
            <a:ext cx="32004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>
                <a:solidFill>
                  <a:srgbClr val="FFC000"/>
                </a:solidFill>
                <a:latin typeface="Calibri" pitchFamily="34" charset="0"/>
              </a:rPr>
              <a:t>“The maker of Heaven and earth,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85800" y="246063"/>
            <a:ext cx="7696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Calibri" pitchFamily="34" charset="0"/>
              </a:rPr>
              <a:t>1. Suppose we help them to develop  spiritual sensitivities and awakenings? </a:t>
            </a:r>
            <a:endParaRPr lang="en-US" sz="28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492875" y="2203450"/>
            <a:ext cx="23209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>
                <a:solidFill>
                  <a:srgbClr val="FFC000"/>
                </a:solidFill>
                <a:latin typeface="Calibri" pitchFamily="34" charset="0"/>
              </a:rPr>
              <a:t>of all things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492875" y="2797175"/>
            <a:ext cx="23209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>
                <a:solidFill>
                  <a:srgbClr val="FFC000"/>
                </a:solidFill>
                <a:latin typeface="Calibri" pitchFamily="34" charset="0"/>
              </a:rPr>
              <a:t>VISIBLE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492875" y="3482975"/>
            <a:ext cx="2320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>
                <a:solidFill>
                  <a:srgbClr val="FFC000"/>
                </a:solidFill>
                <a:latin typeface="Calibri" pitchFamily="34" charset="0"/>
              </a:rPr>
              <a:t>and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248400" y="4092575"/>
            <a:ext cx="2895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i="1">
                <a:solidFill>
                  <a:srgbClr val="FFC000"/>
                </a:solidFill>
                <a:latin typeface="Calibri" pitchFamily="34" charset="0"/>
              </a:rPr>
              <a:t>INVISIBLE</a:t>
            </a:r>
            <a:r>
              <a:rPr lang="en-US" sz="4000">
                <a:solidFill>
                  <a:srgbClr val="FFC000"/>
                </a:solidFill>
                <a:latin typeface="Calibri" pitchFamily="34" charset="0"/>
              </a:rPr>
              <a:t>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3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12713"/>
            <a:ext cx="9144000" cy="69707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60800" y="1905000"/>
            <a:ext cx="5283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5410200"/>
            <a:ext cx="9163050" cy="1055688"/>
          </a:xfrm>
          <a:prstGeom prst="rect">
            <a:avLst/>
          </a:prstGeom>
          <a:solidFill>
            <a:srgbClr val="871500"/>
          </a:solidFill>
        </p:spPr>
        <p:txBody>
          <a:bodyPr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500" dirty="0" smtClean="0">
                <a:solidFill>
                  <a:schemeClr val="bg1"/>
                </a:solidFill>
                <a:latin typeface="Century Gothic" pitchFamily="34" charset="0"/>
              </a:rPr>
              <a:t>PREPARATION FOR CONFIRMATION</a:t>
            </a:r>
            <a:endParaRPr lang="en-US" sz="45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04800" y="228600"/>
            <a:ext cx="4608513" cy="503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Calibri" pitchFamily="34" charset="0"/>
              </a:rPr>
              <a:t>…should aim at leading the Christian toward a more intimate union with Christ and </a:t>
            </a:r>
            <a:r>
              <a:rPr lang="en-US" sz="2800" i="1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 i="1">
                <a:solidFill>
                  <a:srgbClr val="FFFF00"/>
                </a:solidFill>
                <a:latin typeface="Calibri" pitchFamily="34" charset="0"/>
              </a:rPr>
              <a:t>a more lively familiarity with the Holy Spirit—his actions, his gifts, his biddings</a:t>
            </a:r>
            <a:r>
              <a:rPr lang="en-US" sz="3200" i="1">
                <a:solidFill>
                  <a:schemeClr val="bg1"/>
                </a:solidFill>
                <a:latin typeface="Calibri" pitchFamily="34" charset="0"/>
              </a:rPr>
              <a:t> —</a:t>
            </a:r>
            <a:r>
              <a:rPr lang="en-US" sz="2800">
                <a:solidFill>
                  <a:schemeClr val="bg1"/>
                </a:solidFill>
                <a:latin typeface="Calibri" pitchFamily="34" charset="0"/>
              </a:rPr>
              <a:t>in order to become more capable of assuming the apostolic  responsibilities of Christian life.”             </a:t>
            </a: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CCC 1309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9707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7890" name="Title 1"/>
          <p:cNvSpPr txBox="1">
            <a:spLocks/>
          </p:cNvSpPr>
          <p:nvPr/>
        </p:nvSpPr>
        <p:spPr bwMode="auto">
          <a:xfrm>
            <a:off x="0" y="5410200"/>
            <a:ext cx="9163050" cy="1055688"/>
          </a:xfrm>
          <a:prstGeom prst="rect">
            <a:avLst/>
          </a:prstGeom>
          <a:solidFill>
            <a:srgbClr val="8715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500">
                <a:solidFill>
                  <a:schemeClr val="bg1"/>
                </a:solidFill>
                <a:latin typeface="Century Gothic" pitchFamily="34" charset="0"/>
              </a:rPr>
              <a:t>AWAKENINGS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04800" y="685800"/>
            <a:ext cx="8534400" cy="533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4300" indent="22225">
              <a:buClr>
                <a:srgbClr val="000000"/>
              </a:buClr>
            </a:pPr>
            <a:r>
              <a:rPr lang="en-US" sz="4000">
                <a:solidFill>
                  <a:schemeClr val="bg1"/>
                </a:solidFill>
                <a:latin typeface="Calibri" pitchFamily="34" charset="0"/>
              </a:rPr>
              <a:t>“The world is crowded with God. </a:t>
            </a:r>
          </a:p>
          <a:p>
            <a:pPr marL="114300" indent="22225">
              <a:buClr>
                <a:srgbClr val="000000"/>
              </a:buClr>
            </a:pPr>
            <a:r>
              <a:rPr lang="en-US" sz="4000">
                <a:solidFill>
                  <a:schemeClr val="bg1"/>
                </a:solidFill>
                <a:latin typeface="Calibri" pitchFamily="34" charset="0"/>
              </a:rPr>
              <a:t>The real labor is to remember, </a:t>
            </a:r>
          </a:p>
          <a:p>
            <a:pPr marL="114300" indent="22225">
              <a:buClr>
                <a:srgbClr val="000000"/>
              </a:buClr>
            </a:pPr>
            <a:r>
              <a:rPr lang="en-US" sz="4000">
                <a:solidFill>
                  <a:schemeClr val="bg1"/>
                </a:solidFill>
                <a:latin typeface="Calibri" pitchFamily="34" charset="0"/>
              </a:rPr>
              <a:t>to attend.</a:t>
            </a:r>
          </a:p>
          <a:p>
            <a:pPr marL="114300" indent="22225">
              <a:buClr>
                <a:srgbClr val="000000"/>
              </a:buClr>
            </a:pPr>
            <a:r>
              <a:rPr lang="en-US" sz="4000">
                <a:solidFill>
                  <a:schemeClr val="bg1"/>
                </a:solidFill>
                <a:latin typeface="Calibri" pitchFamily="34" charset="0"/>
              </a:rPr>
              <a:t>In fact, </a:t>
            </a:r>
          </a:p>
          <a:p>
            <a:pPr marL="114300" indent="22225">
              <a:buClr>
                <a:srgbClr val="000000"/>
              </a:buClr>
            </a:pPr>
            <a:r>
              <a:rPr lang="en-US" sz="4000">
                <a:solidFill>
                  <a:schemeClr val="bg1"/>
                </a:solidFill>
                <a:latin typeface="Calibri" pitchFamily="34" charset="0"/>
              </a:rPr>
              <a:t>to come awake.</a:t>
            </a:r>
          </a:p>
          <a:p>
            <a:pPr marL="114300" indent="22225">
              <a:buClr>
                <a:srgbClr val="000000"/>
              </a:buClr>
            </a:pPr>
            <a:r>
              <a:rPr lang="en-US" sz="4000">
                <a:solidFill>
                  <a:schemeClr val="bg1"/>
                </a:solidFill>
                <a:latin typeface="Calibri" pitchFamily="34" charset="0"/>
              </a:rPr>
              <a:t>Still more.</a:t>
            </a:r>
          </a:p>
          <a:p>
            <a:pPr marL="114300" indent="22225">
              <a:buClr>
                <a:srgbClr val="000000"/>
              </a:buClr>
            </a:pPr>
            <a:r>
              <a:rPr lang="en-US" sz="4000">
                <a:solidFill>
                  <a:schemeClr val="bg1"/>
                </a:solidFill>
                <a:latin typeface="Calibri" pitchFamily="34" charset="0"/>
              </a:rPr>
              <a:t>To remain awake.”</a:t>
            </a:r>
          </a:p>
          <a:p>
            <a:pPr marL="114300" indent="22225">
              <a:buClr>
                <a:srgbClr val="000000"/>
              </a:buClr>
            </a:pPr>
            <a:r>
              <a:rPr lang="en-US" sz="2000">
                <a:solidFill>
                  <a:schemeClr val="bg1"/>
                </a:solidFill>
                <a:latin typeface="Calibri" pitchFamily="34" charset="0"/>
              </a:rPr>
              <a:t>                                                                                  </a:t>
            </a:r>
            <a:r>
              <a:rPr lang="en-US" sz="2800">
                <a:solidFill>
                  <a:schemeClr val="bg1"/>
                </a:solidFill>
                <a:latin typeface="Calibri" pitchFamily="34" charset="0"/>
              </a:rPr>
              <a:t>C.S. Lewis</a:t>
            </a:r>
          </a:p>
          <a:p>
            <a:pPr marL="114300" indent="22225">
              <a:buClr>
                <a:srgbClr val="000000"/>
              </a:buClr>
            </a:pPr>
            <a:r>
              <a:rPr lang="en-US" sz="3600" i="1">
                <a:solidFill>
                  <a:schemeClr val="bg1"/>
                </a:solidFill>
                <a:latin typeface="Calibri" pitchFamily="34" charset="0"/>
              </a:rPr>
              <a:t>	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Slit</Template>
  <TotalTime>5085</TotalTime>
  <Words>1014</Words>
  <Application>Microsoft Office PowerPoint</Application>
  <PresentationFormat>On-screen Show (4:3)</PresentationFormat>
  <Paragraphs>225</Paragraphs>
  <Slides>32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 THE CONFIRMATION PREP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Challenges facing our Confirmation prep program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CONFIRMATION PREP PROJECT</dc:title>
  <dc:creator>Ela Milewska</dc:creator>
  <cp:lastModifiedBy>Musco, Theodore</cp:lastModifiedBy>
  <cp:revision>173</cp:revision>
  <cp:lastPrinted>2016-11-10T19:00:58Z</cp:lastPrinted>
  <dcterms:created xsi:type="dcterms:W3CDTF">2012-11-27T22:21:45Z</dcterms:created>
  <dcterms:modified xsi:type="dcterms:W3CDTF">2016-11-10T19:01:18Z</dcterms:modified>
</cp:coreProperties>
</file>