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0" r:id="rId3"/>
    <p:sldId id="263" r:id="rId4"/>
    <p:sldId id="264" r:id="rId5"/>
    <p:sldId id="266" r:id="rId6"/>
    <p:sldId id="298" r:id="rId7"/>
    <p:sldId id="272" r:id="rId8"/>
    <p:sldId id="273" r:id="rId9"/>
    <p:sldId id="278" r:id="rId10"/>
    <p:sldId id="279" r:id="rId11"/>
    <p:sldId id="280" r:id="rId12"/>
    <p:sldId id="282" r:id="rId13"/>
    <p:sldId id="283" r:id="rId14"/>
    <p:sldId id="286" r:id="rId15"/>
    <p:sldId id="300" r:id="rId16"/>
    <p:sldId id="284" r:id="rId17"/>
    <p:sldId id="285" r:id="rId18"/>
    <p:sldId id="288" r:id="rId19"/>
    <p:sldId id="289" r:id="rId20"/>
    <p:sldId id="290" r:id="rId21"/>
    <p:sldId id="291" r:id="rId22"/>
    <p:sldId id="292" r:id="rId23"/>
    <p:sldId id="293" r:id="rId24"/>
    <p:sldId id="29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87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84536" autoAdjust="0"/>
  </p:normalViewPr>
  <p:slideViewPr>
    <p:cSldViewPr>
      <p:cViewPr>
        <p:scale>
          <a:sx n="66" d="100"/>
          <a:sy n="66" d="100"/>
        </p:scale>
        <p:origin x="-6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81D2B-628C-40D7-BC92-016102D0FFD3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46C89-9142-45B5-B149-AE1263A94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9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40A10F-3EBC-4F21-ABB9-F8AD5D1EFE7B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942784-49F7-4BAD-9169-83C881BEA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4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7C1B744-7A18-4F85-A023-DB946779582F}" type="slidenum">
              <a:rPr lang="en-US" sz="1200">
                <a:latin typeface="+mn-lt"/>
              </a:rPr>
              <a:pPr algn="r">
                <a:defRPr/>
              </a:pPr>
              <a:t>15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1F54-C01C-4DF9-99ED-762495235323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C6C16-5B8E-409A-A18C-605AFA99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121E-C63C-4BE7-851C-79BFAB36F031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0BC8-C07C-4C5C-81AB-F37640866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BB99-13B7-437C-A4D2-547395F56674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DD75-F7B7-48C8-AC49-7D807BD92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B3C0-455A-487F-A977-93CAF1F57862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2FE2-47D0-4699-B28A-4C49C5E13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4764-2ACF-4B8C-9C8F-6B0CFE1C1EA4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EE2D-CE1E-4538-815E-54A1F5E5B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5A82-0DAF-43DF-872F-D1AE88141209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41DC-72A4-4FBE-8A90-F0F9C9805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D07F-560D-4323-9AF0-2AC4ED20389D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3457-B001-4ED5-917E-349E1011B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F588-1CE1-43F7-A6C6-B5116A9EC39B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ADDF-F706-4557-B3F8-8174F41A5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3AD4-C411-4515-9BC8-41BADCE614D4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2E43E-15DC-4A29-9B0A-4A18A156E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E626-BEB8-4468-843B-87957FDE278F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EDD5B-29BB-4949-AB72-1F1EF1DBA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5D9E-1FDA-4441-9485-884EF66FC1BB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B270-818F-47E5-ADDD-AE79F7AC9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4653A4-3C15-4BEC-86DA-337BD2B6D06E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76B75E-B693-451B-A13B-2E8FA605E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-11271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"/>
            <a:ext cx="373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itle 1"/>
          <p:cNvSpPr txBox="1">
            <a:spLocks/>
          </p:cNvSpPr>
          <p:nvPr/>
        </p:nvSpPr>
        <p:spPr bwMode="auto">
          <a:xfrm>
            <a:off x="0" y="4800600"/>
            <a:ext cx="9144000" cy="1524000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CONFIRMACIÓN </a:t>
            </a:r>
            <a:endParaRPr lang="en-US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1000"/>
            <a:ext cx="5105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“… al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mismo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tiempo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ratifica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el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Bautismo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que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completa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la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Iniciacion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Cristiana, y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obustece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la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gracia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bautismal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CIC  1289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“… la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plenitud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la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gracia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bautismal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CIC  1285,1303,1303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176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6866" name="Picture 1"/>
          <p:cNvPicPr>
            <a:picLocks noChangeAspect="1"/>
          </p:cNvPicPr>
          <p:nvPr/>
        </p:nvPicPr>
        <p:blipFill>
          <a:blip r:embed="rId2"/>
          <a:srcRect l="36459" r="21458"/>
          <a:stretch>
            <a:fillRect/>
          </a:stretch>
        </p:blipFill>
        <p:spPr bwMode="auto">
          <a:xfrm>
            <a:off x="0" y="-150813"/>
            <a:ext cx="4419600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00600" y="381000"/>
            <a:ext cx="327660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Puede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alguien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ser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un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creyente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y no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ser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un </a:t>
            </a:r>
            <a:r>
              <a:rPr lang="en-US" sz="3600" i="1" dirty="0" err="1" smtClean="0">
                <a:solidFill>
                  <a:schemeClr val="bg1"/>
                </a:solidFill>
                <a:latin typeface="+mj-lt"/>
                <a:cs typeface="+mn-cs"/>
              </a:rPr>
              <a:t>discípulo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  <a:cs typeface="+mn-cs"/>
              </a:rPr>
              <a:t>? </a:t>
            </a:r>
            <a:endParaRPr lang="en-US" sz="3600" i="1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Un </a:t>
            </a:r>
            <a:r>
              <a:rPr lang="en-US" sz="3600" i="1" dirty="0" err="1">
                <a:solidFill>
                  <a:schemeClr val="bg1"/>
                </a:solidFill>
              </a:rPr>
              <a:t>discípulo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  <a:cs typeface="+mn-cs"/>
              </a:rPr>
              <a:t>e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s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diferente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que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un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creyente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  <a:cs typeface="+mn-cs"/>
              </a:rPr>
              <a:t>. </a:t>
            </a:r>
            <a:r>
              <a:rPr lang="en-US" sz="3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CÓMO?</a:t>
            </a:r>
            <a:endParaRPr lang="en-US" sz="3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REDESCUBRIR LA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“TRADITCIÓN DEL LLAMADO” 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D. SCHON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176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789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788" y="-131763"/>
            <a:ext cx="6272212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914400"/>
            <a:ext cx="3276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ESTUDIA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los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caminos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 del OTRO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y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VIVE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acuerdo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ellos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2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EL </a:t>
            </a:r>
            <a:r>
              <a:rPr lang="en-US" sz="4500" dirty="0" err="1" smtClean="0">
                <a:solidFill>
                  <a:schemeClr val="bg1"/>
                </a:solidFill>
                <a:latin typeface="Century Gothic" pitchFamily="34" charset="0"/>
              </a:rPr>
              <a:t>DISCíPULO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49563"/>
            <a:ext cx="4365625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503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855663"/>
            <a:ext cx="91503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9979" y="47625"/>
            <a:ext cx="299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  <a:latin typeface="Calibri" pitchFamily="34" charset="0"/>
              </a:rPr>
              <a:t>Discipulado</a:t>
            </a:r>
            <a:endParaRPr lang="en-US" sz="36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04229" y="123825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Calibri" pitchFamily="34" charset="0"/>
              </a:rPr>
              <a:t>Para </a:t>
            </a:r>
            <a:r>
              <a:rPr lang="en-US" sz="2600" b="1" dirty="0" err="1" smtClean="0">
                <a:solidFill>
                  <a:srgbClr val="FFFF00"/>
                </a:solidFill>
                <a:latin typeface="Calibri" pitchFamily="34" charset="0"/>
              </a:rPr>
              <a:t>mejorar</a:t>
            </a:r>
            <a:r>
              <a:rPr lang="en-US" sz="2600" b="1" dirty="0" smtClean="0">
                <a:solidFill>
                  <a:srgbClr val="FFFF00"/>
                </a:solidFill>
                <a:latin typeface="Calibri" pitchFamily="34" charset="0"/>
              </a:rPr>
              <a:t> el MUNDO</a:t>
            </a:r>
            <a:endParaRPr lang="en-US" sz="2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52475"/>
            <a:ext cx="916305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itle 1"/>
          <p:cNvSpPr txBox="1">
            <a:spLocks/>
          </p:cNvSpPr>
          <p:nvPr/>
        </p:nvSpPr>
        <p:spPr bwMode="auto">
          <a:xfrm>
            <a:off x="3629" y="5486399"/>
            <a:ext cx="9163050" cy="1484313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LA VIDA DEPUES DE LA CONFIRMACIÓN…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7650" y="688975"/>
            <a:ext cx="3200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  <a:latin typeface="Calibri" pitchFamily="34" charset="0"/>
              </a:rPr>
              <a:t>Dentro</a:t>
            </a:r>
            <a:r>
              <a:rPr lang="en-US" sz="2600" b="1" dirty="0" smtClean="0">
                <a:solidFill>
                  <a:srgbClr val="FFFF00"/>
                </a:solidFill>
                <a:latin typeface="Calibri" pitchFamily="34" charset="0"/>
              </a:rPr>
              <a:t> de la </a:t>
            </a:r>
            <a:r>
              <a:rPr lang="en-US" sz="2600" b="1" dirty="0" err="1" smtClean="0">
                <a:solidFill>
                  <a:srgbClr val="FFFF00"/>
                </a:solidFill>
                <a:latin typeface="Calibri" pitchFamily="34" charset="0"/>
              </a:rPr>
              <a:t>Comunidad</a:t>
            </a:r>
            <a:r>
              <a:rPr lang="en-US" sz="2600" b="1" dirty="0" smtClean="0">
                <a:solidFill>
                  <a:srgbClr val="FFFF00"/>
                </a:solidFill>
                <a:latin typeface="Calibri" pitchFamily="34" charset="0"/>
              </a:rPr>
              <a:t> de </a:t>
            </a:r>
            <a:r>
              <a:rPr lang="en-US" sz="2600" b="1" dirty="0" err="1" smtClean="0">
                <a:solidFill>
                  <a:srgbClr val="FFFF00"/>
                </a:solidFill>
                <a:latin typeface="Calibri" pitchFamily="34" charset="0"/>
              </a:rPr>
              <a:t>Discipulos</a:t>
            </a:r>
            <a:r>
              <a:rPr lang="en-US" sz="2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en-US" sz="2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0" y="1143000"/>
            <a:ext cx="228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Calibri" pitchFamily="34" charset="0"/>
              </a:rPr>
              <a:t>Y para la Gloria de DIOS.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176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76225"/>
            <a:ext cx="51054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Nos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comprometemos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a ‘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encontrarlos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’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dondequiera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que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estén</a:t>
            </a:r>
            <a:endParaRPr lang="en-US" sz="3600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Y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sacarlos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sus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casillas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 -- a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desafiarlos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mentalmente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…</a:t>
            </a:r>
            <a:endParaRPr lang="en-US" sz="3600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bg1"/>
                </a:solidFill>
                <a:latin typeface="+mj-lt"/>
                <a:cs typeface="+mn-cs"/>
              </a:rPr>
              <a:t>a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unque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sea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por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un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minuto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?</a:t>
            </a:r>
            <a:endParaRPr lang="en-US" sz="3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40963" name="Picture 3" descr="C:\Users\elam\AppData\Local\Microsoft\Windows\Temporary Internet Files\Content.IE5\1978E2S6\MP90040742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-131763"/>
            <a:ext cx="3829050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smtClean="0">
                <a:solidFill>
                  <a:schemeClr val="bg1"/>
                </a:solidFill>
                <a:latin typeface="Century Gothic" pitchFamily="34" charset="0"/>
              </a:rPr>
              <a:t>SUPONGAMOS… 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176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76225"/>
            <a:ext cx="54864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Para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que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tengan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en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cuenta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: </a:t>
            </a:r>
            <a:endParaRPr lang="en-US" sz="3600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C000"/>
                </a:solidFill>
                <a:latin typeface="+mj-lt"/>
                <a:cs typeface="+mn-cs"/>
              </a:rPr>
              <a:t>La </a:t>
            </a:r>
            <a:r>
              <a:rPr lang="en-US" sz="3600" dirty="0" err="1" smtClean="0">
                <a:solidFill>
                  <a:srgbClr val="FFC000"/>
                </a:solidFill>
                <a:latin typeface="+mj-lt"/>
                <a:cs typeface="+mn-cs"/>
              </a:rPr>
              <a:t>mente</a:t>
            </a:r>
            <a:r>
              <a:rPr lang="en-US" sz="3600" dirty="0" smtClean="0">
                <a:solidFill>
                  <a:srgbClr val="FFC000"/>
                </a:solidFill>
                <a:latin typeface="+mj-lt"/>
                <a:cs typeface="+mn-cs"/>
              </a:rPr>
              <a:t> de los </a:t>
            </a:r>
            <a:r>
              <a:rPr lang="en-US" sz="3600" dirty="0" err="1" smtClean="0">
                <a:solidFill>
                  <a:srgbClr val="FFC000"/>
                </a:solidFill>
                <a:latin typeface="+mj-lt"/>
                <a:cs typeface="+mn-cs"/>
              </a:rPr>
              <a:t>demás</a:t>
            </a:r>
            <a:endParaRPr lang="en-US" sz="3600" dirty="0">
              <a:solidFill>
                <a:srgbClr val="FFC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C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C000"/>
                </a:solidFill>
                <a:latin typeface="+mj-lt"/>
                <a:cs typeface="+mn-cs"/>
              </a:rPr>
              <a:t>La </a:t>
            </a:r>
            <a:r>
              <a:rPr lang="en-US" sz="3600" dirty="0" err="1" smtClean="0">
                <a:solidFill>
                  <a:srgbClr val="FFC000"/>
                </a:solidFill>
                <a:latin typeface="+mj-lt"/>
                <a:cs typeface="+mn-cs"/>
              </a:rPr>
              <a:t>mente</a:t>
            </a:r>
            <a:r>
              <a:rPr lang="en-US" sz="3600" dirty="0" smtClean="0">
                <a:solidFill>
                  <a:srgbClr val="FFC000"/>
                </a:solidFill>
                <a:latin typeface="+mj-lt"/>
                <a:cs typeface="+mn-cs"/>
              </a:rPr>
              <a:t> de </a:t>
            </a:r>
            <a:r>
              <a:rPr lang="en-US" sz="3600" dirty="0" err="1" smtClean="0">
                <a:solidFill>
                  <a:srgbClr val="FFC000"/>
                </a:solidFill>
                <a:latin typeface="+mj-lt"/>
                <a:cs typeface="+mn-cs"/>
              </a:rPr>
              <a:t>Jesucristo</a:t>
            </a:r>
            <a:endParaRPr lang="en-US" sz="3600" dirty="0">
              <a:solidFill>
                <a:srgbClr val="FFC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C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C000"/>
                </a:solidFill>
                <a:latin typeface="+mj-lt"/>
                <a:cs typeface="+mn-cs"/>
              </a:rPr>
              <a:t>La </a:t>
            </a:r>
            <a:r>
              <a:rPr lang="en-US" sz="3600" dirty="0" err="1" smtClean="0">
                <a:solidFill>
                  <a:srgbClr val="FFC000"/>
                </a:solidFill>
                <a:latin typeface="+mj-lt"/>
                <a:cs typeface="+mn-cs"/>
              </a:rPr>
              <a:t>mente</a:t>
            </a:r>
            <a:r>
              <a:rPr lang="en-US" sz="3600" dirty="0" smtClean="0">
                <a:solidFill>
                  <a:srgbClr val="FFC000"/>
                </a:solidFill>
                <a:latin typeface="+mj-lt"/>
                <a:cs typeface="+mn-cs"/>
              </a:rPr>
              <a:t> de la </a:t>
            </a:r>
            <a:r>
              <a:rPr lang="en-US" sz="3600" dirty="0" err="1" smtClean="0">
                <a:solidFill>
                  <a:srgbClr val="FFC000"/>
                </a:solidFill>
                <a:latin typeface="+mj-lt"/>
                <a:cs typeface="+mn-cs"/>
              </a:rPr>
              <a:t>Iglesia</a:t>
            </a:r>
            <a:endParaRPr lang="en-US" sz="3600" dirty="0">
              <a:solidFill>
                <a:srgbClr val="FFC000"/>
              </a:solidFill>
              <a:latin typeface="+mj-lt"/>
              <a:cs typeface="+mn-cs"/>
            </a:endParaRPr>
          </a:p>
        </p:txBody>
      </p:sp>
      <p:pic>
        <p:nvPicPr>
          <p:cNvPr id="41987" name="Picture 3" descr="C:\Users\elam\AppData\Local\Microsoft\Windows\Temporary Internet Files\Content.IE5\1978E2S6\MP90040742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-131763"/>
            <a:ext cx="3829050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SUPONGAMOS…. 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176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3010" name="Picture 2" descr="C:\Users\elam\AppData\Local\Microsoft\Windows\Temporary Internet Files\Content.IE5\VTJ127TS\MP90044091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6428">
            <a:off x="1685795" y="1223619"/>
            <a:ext cx="5665788" cy="434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le 1"/>
          <p:cNvSpPr txBox="1">
            <a:spLocks/>
          </p:cNvSpPr>
          <p:nvPr/>
        </p:nvSpPr>
        <p:spPr bwMode="auto">
          <a:xfrm>
            <a:off x="104775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SUPONGAMOS…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228600" y="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Les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pedimos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que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trabajen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En un Plan de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Crecimiento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Espiritual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3429000" y="27432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Calibri" pitchFamily="34" charset="0"/>
              </a:rPr>
              <a:t>Crecimiento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</a:rPr>
              <a:t>Espiritual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2379" y="1950590"/>
            <a:ext cx="30679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FFC000"/>
                </a:solidFill>
                <a:latin typeface="Times New Roman"/>
                <a:cs typeface="Times New Roman"/>
              </a:rPr>
              <a:t>¿</a:t>
            </a:r>
            <a:r>
              <a:rPr lang="en-US" sz="3200" dirty="0" err="1" smtClean="0">
                <a:solidFill>
                  <a:srgbClr val="FFC000"/>
                </a:solidFill>
                <a:latin typeface="Calibri" pitchFamily="34" charset="0"/>
              </a:rPr>
              <a:t>Conocimientos</a:t>
            </a: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?</a:t>
            </a:r>
            <a:endParaRPr lang="en-US" sz="32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2928938"/>
            <a:ext cx="23241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dirty="0">
                <a:solidFill>
                  <a:srgbClr val="FFC000"/>
                </a:solidFill>
                <a:latin typeface="Times New Roman"/>
                <a:cs typeface="Times New Roman"/>
              </a:rPr>
              <a:t>¿ </a:t>
            </a:r>
            <a:r>
              <a:rPr lang="en-US" sz="3200" dirty="0" err="1" smtClean="0">
                <a:solidFill>
                  <a:srgbClr val="FFC000"/>
                </a:solidFill>
                <a:latin typeface="Calibri" pitchFamily="34" charset="0"/>
              </a:rPr>
              <a:t>Actitudes</a:t>
            </a:r>
            <a:r>
              <a:rPr lang="en-US" sz="3200" dirty="0">
                <a:solidFill>
                  <a:srgbClr val="FFC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7836" y="3964214"/>
            <a:ext cx="2324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dirty="0">
                <a:solidFill>
                  <a:srgbClr val="FFC000"/>
                </a:solidFill>
                <a:latin typeface="Times New Roman"/>
                <a:cs typeface="Times New Roman"/>
              </a:rPr>
              <a:t>¿ </a:t>
            </a:r>
            <a:r>
              <a:rPr lang="en-US" sz="3200" dirty="0" err="1" smtClean="0">
                <a:solidFill>
                  <a:srgbClr val="FFC000"/>
                </a:solidFill>
                <a:latin typeface="Calibri" pitchFamily="34" charset="0"/>
              </a:rPr>
              <a:t>Conducta</a:t>
            </a: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?</a:t>
            </a:r>
            <a:endParaRPr lang="en-US" sz="32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86400" y="3962400"/>
            <a:ext cx="2324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/>
                <a:cs typeface="Times New Roman"/>
              </a:rPr>
              <a:t>¿</a:t>
            </a:r>
            <a:r>
              <a:rPr lang="en-US" sz="3200" dirty="0" err="1" smtClean="0">
                <a:solidFill>
                  <a:srgbClr val="FFC000"/>
                </a:solidFill>
                <a:latin typeface="Calibri" pitchFamily="34" charset="0"/>
              </a:rPr>
              <a:t>Interna</a:t>
            </a: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?</a:t>
            </a:r>
            <a:endParaRPr lang="en-US" sz="32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86500" y="2895600"/>
            <a:ext cx="2324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/>
                <a:cs typeface="Times New Roman"/>
              </a:rPr>
              <a:t>¿ </a:t>
            </a: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Vertical</a:t>
            </a:r>
            <a:r>
              <a:rPr lang="en-US" sz="3200" dirty="0">
                <a:solidFill>
                  <a:srgbClr val="FFC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24600" y="19050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/>
                <a:cs typeface="Times New Roman"/>
              </a:rPr>
              <a:t>¿ </a:t>
            </a: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Horizontal</a:t>
            </a:r>
            <a:r>
              <a:rPr lang="en-US" sz="3200" dirty="0">
                <a:solidFill>
                  <a:srgbClr val="FFC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176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2638" y="2671533"/>
            <a:ext cx="30273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FFC000"/>
                </a:solidFill>
                <a:latin typeface="Calibri" pitchFamily="34" charset="0"/>
              </a:rPr>
              <a:t>Y el </a:t>
            </a:r>
            <a:r>
              <a:rPr lang="en-US" sz="3600" dirty="0" err="1" smtClean="0">
                <a:solidFill>
                  <a:srgbClr val="FFC000"/>
                </a:solidFill>
                <a:latin typeface="Calibri" pitchFamily="34" charset="0"/>
              </a:rPr>
              <a:t>lenguage</a:t>
            </a:r>
            <a:r>
              <a:rPr lang="en-US" sz="36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Calibri" pitchFamily="34" charset="0"/>
              </a:rPr>
              <a:t>que</a:t>
            </a:r>
            <a:r>
              <a:rPr lang="en-US" sz="36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Calibri" pitchFamily="34" charset="0"/>
              </a:rPr>
              <a:t>necesitan</a:t>
            </a:r>
            <a:r>
              <a:rPr lang="en-US" sz="3600" dirty="0" smtClean="0">
                <a:solidFill>
                  <a:srgbClr val="FFC000"/>
                </a:solidFill>
                <a:latin typeface="Calibri" pitchFamily="34" charset="0"/>
              </a:rPr>
              <a:t>…</a:t>
            </a:r>
            <a:endParaRPr lang="en-US" sz="3600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6146" name="Picture 2" descr="C:\Users\elam\AppData\Local\Microsoft\Windows\Temporary Internet Files\Content.IE5\JVNPB697\MP900384793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20275">
            <a:off x="2336005" y="797939"/>
            <a:ext cx="44910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688" y="0"/>
            <a:ext cx="68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2638" y="-76200"/>
            <a:ext cx="8001000" cy="64611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Los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ayudamos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a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desarrollar</a:t>
            </a:r>
            <a:endParaRPr lang="en-US" sz="3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6800" y="1335088"/>
            <a:ext cx="3011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dirty="0" smtClean="0">
                <a:solidFill>
                  <a:srgbClr val="FFC000"/>
                </a:solidFill>
                <a:latin typeface="Calibri" pitchFamily="34" charset="0"/>
              </a:rPr>
              <a:t>Las </a:t>
            </a:r>
            <a:r>
              <a:rPr lang="en-US" sz="3600" dirty="0" err="1" smtClean="0">
                <a:solidFill>
                  <a:srgbClr val="FFC000"/>
                </a:solidFill>
                <a:latin typeface="Calibri" pitchFamily="34" charset="0"/>
              </a:rPr>
              <a:t>abilidades</a:t>
            </a:r>
            <a:endParaRPr lang="en-US" sz="3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5063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SOPONGAMOS….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13313" y="3568700"/>
            <a:ext cx="42306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Para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expresar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La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naturaleza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su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fe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…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Sus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experiencias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de la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gracia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…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176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6082" name="Picture 3" descr="C:\Users\elam\AppData\Local\Microsoft\Windows\Temporary Internet Files\Content.IE5\WE0W2GU7\MP9004255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3913"/>
            <a:ext cx="916305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SUPONGAMOS….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304800" y="297936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…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y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su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comprensión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de la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Tradición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7106" name="Picture 3" descr="C:\Users\elam\AppData\Local\Microsoft\Windows\Temporary Internet Files\Content.IE5\ZZ9WKPT4\MP90030900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6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 txBox="1">
            <a:spLocks/>
          </p:cNvSpPr>
          <p:nvPr/>
        </p:nvSpPr>
        <p:spPr bwMode="auto">
          <a:xfrm>
            <a:off x="21771" y="5382873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Si UN MES FUERA UNA HORA…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49763" y="1447800"/>
            <a:ext cx="4694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30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Días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     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=	60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minutos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49763" y="2514600"/>
            <a:ext cx="4694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1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Día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          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=         2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minutos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16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horas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06938" y="3590925"/>
            <a:ext cx="4692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8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Horas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    =        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1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minuto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130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NUEVA PREGUNTA CATEQUÉTICA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4114800" y="1730375"/>
            <a:ext cx="46942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4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Qué</a:t>
            </a:r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quieres</a:t>
            </a:r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hacer</a:t>
            </a:r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con </a:t>
            </a:r>
            <a:r>
              <a:rPr lang="en-US" sz="4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tu</a:t>
            </a:r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minuto</a:t>
            </a:r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? </a:t>
            </a:r>
            <a:r>
              <a:rPr lang="en-US" sz="4800" dirty="0" err="1" smtClean="0">
                <a:solidFill>
                  <a:schemeClr val="bg1"/>
                </a:solidFill>
                <a:latin typeface="Calibri" pitchFamily="34" charset="0"/>
              </a:rPr>
              <a:t>Cómo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Calibri" pitchFamily="34" charset="0"/>
              </a:rPr>
              <a:t>quieres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Calibri" pitchFamily="34" charset="0"/>
              </a:rPr>
              <a:t>gastarlo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390207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le 1"/>
          <p:cNvSpPr txBox="1">
            <a:spLocks/>
          </p:cNvSpPr>
          <p:nvPr/>
        </p:nvSpPr>
        <p:spPr bwMode="auto">
          <a:xfrm>
            <a:off x="0" y="4952999"/>
            <a:ext cx="9144000" cy="1851025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QUITANDO LAS CADENAS de la  </a:t>
            </a:r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</a:rPr>
              <a:t>CONFIRMACIÓN</a:t>
            </a:r>
            <a:endParaRPr lang="en-US" sz="4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85800"/>
            <a:ext cx="5105400" cy="30223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 indent="22225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Cómo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podemos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realzar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mejorar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 la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experiencia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 de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preparación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 para la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Confirmaci</a:t>
            </a:r>
            <a:r>
              <a:rPr lang="en-US" sz="3200" dirty="0" err="1" smtClean="0">
                <a:solidFill>
                  <a:schemeClr val="bg1"/>
                </a:solidFill>
              </a:rPr>
              <a:t>ó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, para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que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  <a:cs typeface="+mn-cs"/>
              </a:rPr>
              <a:t>é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sta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 sea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más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efectiva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 en la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vida</a:t>
            </a: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114300" indent="22225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de los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jóvenes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 y los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  <a:cs typeface="+mn-cs"/>
              </a:rPr>
              <a:t>adolescentes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+mn-cs"/>
              </a:rPr>
              <a:t>?</a:t>
            </a: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57600"/>
            <a:ext cx="9144000" cy="175432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000"/>
                </a:solidFill>
                <a:latin typeface="+mn-lt"/>
                <a:cs typeface="+mn-cs"/>
              </a:rPr>
              <a:t>500,000 </a:t>
            </a:r>
            <a:r>
              <a:rPr lang="en-US" sz="5400" dirty="0" err="1" smtClean="0">
                <a:solidFill>
                  <a:srgbClr val="FFC000"/>
                </a:solidFill>
                <a:latin typeface="+mn-lt"/>
                <a:cs typeface="+mn-cs"/>
              </a:rPr>
              <a:t>Adolescentes</a:t>
            </a:r>
            <a:r>
              <a:rPr lang="en-US" sz="5400" dirty="0" smtClean="0">
                <a:solidFill>
                  <a:srgbClr val="FFC000"/>
                </a:solidFill>
                <a:latin typeface="+mn-lt"/>
                <a:cs typeface="+mn-cs"/>
              </a:rPr>
              <a:t> se </a:t>
            </a:r>
            <a:r>
              <a:rPr lang="en-US" sz="5400" dirty="0" err="1" smtClean="0">
                <a:solidFill>
                  <a:srgbClr val="FFC000"/>
                </a:solidFill>
                <a:latin typeface="+mn-lt"/>
                <a:cs typeface="+mn-cs"/>
              </a:rPr>
              <a:t>confirman</a:t>
            </a:r>
            <a:r>
              <a:rPr lang="en-US" sz="5400" dirty="0" smtClean="0">
                <a:solidFill>
                  <a:srgbClr val="FFC000"/>
                </a:solidFill>
                <a:latin typeface="+mn-lt"/>
                <a:cs typeface="+mn-cs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+mn-lt"/>
                <a:cs typeface="+mn-cs"/>
              </a:rPr>
              <a:t>cada</a:t>
            </a:r>
            <a:r>
              <a:rPr lang="en-US" sz="5400" dirty="0" smtClean="0">
                <a:solidFill>
                  <a:srgbClr val="FFC000"/>
                </a:solidFill>
                <a:latin typeface="+mn-lt"/>
                <a:cs typeface="+mn-cs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+mn-lt"/>
                <a:cs typeface="+mn-cs"/>
              </a:rPr>
              <a:t>año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154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NUEVA PREGUNTA CATEQUÉTICA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4581525" y="838200"/>
            <a:ext cx="388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4800" dirty="0" err="1" smtClean="0">
                <a:solidFill>
                  <a:schemeClr val="bg1"/>
                </a:solidFill>
                <a:latin typeface="Calibri" pitchFamily="34" charset="0"/>
              </a:rPr>
              <a:t>Cómo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Calibri" pitchFamily="34" charset="0"/>
              </a:rPr>
              <a:t>podemos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Calibri" pitchFamily="34" charset="0"/>
              </a:rPr>
              <a:t>ayudarlos</a:t>
            </a:r>
            <a:r>
              <a:rPr lang="en-US" sz="4800" dirty="0" smtClean="0">
                <a:solidFill>
                  <a:srgbClr val="FFC000"/>
                </a:solidFill>
                <a:latin typeface="Calibri" pitchFamily="34" charset="0"/>
              </a:rPr>
              <a:t> a</a:t>
            </a:r>
            <a:endParaRPr lang="en-US" sz="4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Calibri" pitchFamily="34" charset="0"/>
              </a:rPr>
              <a:t>Usar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Calibri" pitchFamily="34" charset="0"/>
              </a:rPr>
              <a:t>sus</a:t>
            </a:r>
            <a:r>
              <a:rPr lang="en-US" sz="4800" dirty="0" smtClean="0">
                <a:solidFill>
                  <a:srgbClr val="FFC000"/>
                </a:solidFill>
                <a:latin typeface="Calibri" pitchFamily="34" charset="0"/>
              </a:rPr>
              <a:t> 59 </a:t>
            </a:r>
            <a:r>
              <a:rPr lang="en-US" sz="4800" dirty="0" err="1" smtClean="0">
                <a:solidFill>
                  <a:srgbClr val="FFC000"/>
                </a:solidFill>
                <a:latin typeface="Calibri" pitchFamily="34" charset="0"/>
              </a:rPr>
              <a:t>minutos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390207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4608513" y="228600"/>
            <a:ext cx="4154487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4400" dirty="0" err="1" smtClean="0">
                <a:solidFill>
                  <a:schemeClr val="bg1"/>
                </a:solidFill>
                <a:latin typeface="Calibri" pitchFamily="34" charset="0"/>
              </a:rPr>
              <a:t>Qué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libri" pitchFamily="34" charset="0"/>
              </a:rPr>
              <a:t>podemos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libri" pitchFamily="34" charset="0"/>
              </a:rPr>
              <a:t>ayudarles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en-US" sz="4400" dirty="0" err="1" smtClean="0">
                <a:solidFill>
                  <a:schemeClr val="bg1"/>
                </a:solidFill>
                <a:latin typeface="Calibri" pitchFamily="34" charset="0"/>
              </a:rPr>
              <a:t>que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libri" pitchFamily="34" charset="0"/>
              </a:rPr>
              <a:t>hagan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libri" pitchFamily="34" charset="0"/>
              </a:rPr>
              <a:t>por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libri" pitchFamily="34" charset="0"/>
              </a:rPr>
              <a:t>si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libri" pitchFamily="34" charset="0"/>
              </a:rPr>
              <a:t>mismos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…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Calibri" pitchFamily="34" charset="0"/>
              </a:rPr>
              <a:t>Pero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 no solos?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017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441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itle 1"/>
          <p:cNvSpPr txBox="1">
            <a:spLocks/>
          </p:cNvSpPr>
          <p:nvPr/>
        </p:nvSpPr>
        <p:spPr bwMode="auto">
          <a:xfrm>
            <a:off x="-19050" y="5410200"/>
            <a:ext cx="9163050" cy="12842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SUS MINUTOS: CUANDO ELLOS NO EST</a:t>
            </a:r>
            <a:r>
              <a:rPr lang="en-US" sz="4500" dirty="0" smtClean="0">
                <a:solidFill>
                  <a:schemeClr val="bg1"/>
                </a:solidFill>
                <a:latin typeface="Times New Roman"/>
                <a:cs typeface="Times New Roman"/>
              </a:rPr>
              <a:t>Á</a:t>
            </a:r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N CON NOSOTROS…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4876800" y="4397375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FFC000"/>
                </a:solidFill>
                <a:latin typeface="Calibri" pitchFamily="34" charset="0"/>
              </a:rPr>
              <a:t>Invertir</a:t>
            </a:r>
            <a:r>
              <a:rPr lang="en-US" sz="2000" i="1" dirty="0" smtClean="0">
                <a:solidFill>
                  <a:srgbClr val="FFC000"/>
                </a:solidFill>
                <a:latin typeface="Calibri" pitchFamily="34" charset="0"/>
              </a:rPr>
              <a:t> en el </a:t>
            </a:r>
            <a:r>
              <a:rPr lang="en-US" sz="2000" i="1" dirty="0" err="1" smtClean="0">
                <a:solidFill>
                  <a:srgbClr val="FFC000"/>
                </a:solidFill>
                <a:latin typeface="Calibri" pitchFamily="34" charset="0"/>
              </a:rPr>
              <a:t>adolescente</a:t>
            </a:r>
            <a:r>
              <a:rPr lang="en-US" sz="2000" i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FFC000"/>
                </a:solidFill>
                <a:latin typeface="Calibri" pitchFamily="34" charset="0"/>
              </a:rPr>
              <a:t>solitario</a:t>
            </a:r>
            <a:r>
              <a:rPr lang="en-US" sz="2000" i="1" dirty="0" smtClean="0">
                <a:solidFill>
                  <a:srgbClr val="FFC000"/>
                </a:solidFill>
                <a:latin typeface="Calibri" pitchFamily="34" charset="0"/>
              </a:rPr>
              <a:t>. </a:t>
            </a:r>
            <a:endParaRPr lang="en-US" sz="2000" i="1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rgbClr val="FFC000"/>
                </a:solidFill>
                <a:latin typeface="Calibri" pitchFamily="34" charset="0"/>
              </a:rPr>
              <a:t>R. Dykstra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222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1171575"/>
            <a:ext cx="5338763" cy="799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AMBIENTE DE ACOMPAÑAMIENTO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45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Qué</a:t>
            </a:r>
            <a:r>
              <a:rPr lang="en-US" sz="45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tipo</a:t>
            </a:r>
            <a:r>
              <a:rPr lang="en-US" sz="45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de </a:t>
            </a:r>
            <a:r>
              <a:rPr lang="en-US" sz="45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experiencia</a:t>
            </a:r>
            <a:r>
              <a:rPr lang="en-US" sz="45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tuvieron</a:t>
            </a:r>
            <a:r>
              <a:rPr lang="en-US" sz="45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ellos</a:t>
            </a:r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? 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9862" y="-34925"/>
            <a:ext cx="8778875" cy="5445125"/>
          </a:xfrm>
          <a:prstGeom prst="rect">
            <a:avLst/>
          </a:prstGeom>
          <a:effectLst>
            <a:outerShdw dist="28398" dir="1593903" algn="ctr" rotWithShape="0">
              <a:schemeClr val="tx1"/>
            </a:outerShdw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dirty="0" err="1" smtClean="0">
                <a:solidFill>
                  <a:schemeClr val="bg1"/>
                </a:solidFill>
                <a:latin typeface="+mj-lt"/>
              </a:rPr>
              <a:t>Sensibilidad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Espiritual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/ El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despertar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religioso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dirty="0" err="1" smtClean="0">
                <a:solidFill>
                  <a:schemeClr val="bg1"/>
                </a:solidFill>
                <a:latin typeface="+mj-lt"/>
              </a:rPr>
              <a:t>Identidad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Católica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Evaluada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dirty="0" err="1" smtClean="0">
                <a:solidFill>
                  <a:schemeClr val="bg1"/>
                </a:solidFill>
                <a:latin typeface="+mj-lt"/>
              </a:rPr>
              <a:t>Llamado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las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obras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del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Discipulado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dirty="0" err="1" smtClean="0">
                <a:solidFill>
                  <a:schemeClr val="bg1"/>
                </a:solidFill>
                <a:latin typeface="+mj-lt"/>
              </a:rPr>
              <a:t>Compromiso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Moral y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Teológico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Saber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expresar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bien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la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fe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gracia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, y la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Tradición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Plan de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desarrollo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Espiritual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j-lt"/>
              </a:rPr>
              <a:t>Cada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uno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pero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no solos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j-lt"/>
              </a:rPr>
              <a:t>Ambiente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acompañamiento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fontAlgn="auto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800" dirty="0" smtClean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274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UNA COSA PEQUEÑA…  BUENA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95363" y="304800"/>
            <a:ext cx="7462837" cy="4953000"/>
          </a:xfrm>
          <a:prstGeom prst="rect">
            <a:avLst/>
          </a:prstGeom>
          <a:effectLst>
            <a:outerShdw dist="28398" dir="1593903" algn="ctr" rotWithShape="0">
              <a:schemeClr val="tx1"/>
            </a:outerShdw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“No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podemos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hacer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todo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y hay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una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liberación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al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reconocer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esto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Esta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verdad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nos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capacita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para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hacer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algo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y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hacerlo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bien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.    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137160" indent="0" fontAlgn="auto">
              <a:lnSpc>
                <a:spcPct val="8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Puede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ser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incompleto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pero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es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un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paso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adelante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en el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camino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una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oportunidad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para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que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la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Gracia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de Dios entre en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acción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y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haga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el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resto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.”</a:t>
            </a:r>
          </a:p>
          <a:p>
            <a:pPr marL="137160" indent="0" fontAlgn="auto">
              <a:lnSpc>
                <a:spcPct val="8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marL="137160" indent="0" fontAlgn="auto">
              <a:lnSpc>
                <a:spcPct val="8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Escrito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el Obispo Ken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Untener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en honor del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Arzobispo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Oscar Romero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271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2" name="Title 1"/>
          <p:cNvSpPr txBox="1">
            <a:spLocks/>
          </p:cNvSpPr>
          <p:nvPr/>
        </p:nvSpPr>
        <p:spPr bwMode="auto">
          <a:xfrm>
            <a:off x="0" y="5491163"/>
            <a:ext cx="9163050" cy="1214437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Century Gothic" pitchFamily="34" charset="0"/>
              </a:rPr>
              <a:t>FUNCTIONAL and INFORMATIVE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819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Los </a:t>
            </a:r>
            <a:r>
              <a:rPr lang="en-US" sz="3600" dirty="0" err="1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ecursos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disponibles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son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muy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buenos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. 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Estan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‘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trabajando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’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bien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según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el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propósito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educacional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pero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…</a:t>
            </a: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Podemos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construir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sobre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ellos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5715000"/>
            <a:ext cx="5029200" cy="708025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entury Gothic" pitchFamily="34" charset="0"/>
              </a:rPr>
              <a:t>MOTIVADORA </a:t>
            </a: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y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67200" y="5715000"/>
            <a:ext cx="4876800" cy="708025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entury Gothic" pitchFamily="34" charset="0"/>
              </a:rPr>
              <a:t>TRANSFORMANTE</a:t>
            </a:r>
            <a:endParaRPr lang="en-US" sz="40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38400"/>
            <a:ext cx="60579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271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1182688"/>
            <a:ext cx="6267449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PREGUNTA de EVALUACIÓN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381000"/>
            <a:ext cx="39052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¿QUÉ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Calibri" pitchFamily="34" charset="0"/>
              </a:rPr>
              <a:t>tipo</a:t>
            </a:r>
            <a:r>
              <a:rPr lang="en-US" sz="4800" dirty="0" smtClean="0">
                <a:solidFill>
                  <a:srgbClr val="FFC000"/>
                </a:solidFill>
                <a:latin typeface="Calibri" pitchFamily="34" charset="0"/>
              </a:rPr>
              <a:t> de </a:t>
            </a:r>
            <a:r>
              <a:rPr lang="en-US" sz="4800" dirty="0" err="1" smtClean="0">
                <a:solidFill>
                  <a:srgbClr val="FFC000"/>
                </a:solidFill>
                <a:latin typeface="Calibri" pitchFamily="34" charset="0"/>
              </a:rPr>
              <a:t>experiencias</a:t>
            </a:r>
            <a:r>
              <a:rPr lang="en-US" sz="48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endParaRPr lang="en-US" sz="4800" dirty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n-US" sz="4800" dirty="0" err="1">
                <a:solidFill>
                  <a:schemeClr val="bg1"/>
                </a:solidFill>
                <a:latin typeface="Calibri" pitchFamily="34" charset="0"/>
              </a:rPr>
              <a:t>h</a:t>
            </a:r>
            <a:r>
              <a:rPr lang="en-US" sz="4800" dirty="0" err="1" smtClean="0">
                <a:solidFill>
                  <a:schemeClr val="bg1"/>
                </a:solidFill>
                <a:latin typeface="Calibri" pitchFamily="34" charset="0"/>
              </a:rPr>
              <a:t>an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Calibri" pitchFamily="34" charset="0"/>
              </a:rPr>
              <a:t>tenido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Calibri" pitchFamily="34" charset="0"/>
              </a:rPr>
              <a:t>ellos</a:t>
            </a: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271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530" name="Picture 9" descr="\\nfcym.local\userdata\user_data\elam\My Documents\My Pictures\Confirmation Project\iStock_000017943240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65163"/>
            <a:ext cx="43211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SUPONGAMOS…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2209800"/>
            <a:ext cx="320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“</a:t>
            </a:r>
            <a:r>
              <a:rPr lang="en-US" sz="3200" dirty="0" err="1" smtClean="0">
                <a:solidFill>
                  <a:srgbClr val="FFC000"/>
                </a:solidFill>
                <a:latin typeface="Calibri" pitchFamily="34" charset="0"/>
              </a:rPr>
              <a:t>Creador</a:t>
            </a: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 del </a:t>
            </a:r>
            <a:r>
              <a:rPr lang="en-US" sz="3200" dirty="0" err="1" smtClean="0">
                <a:solidFill>
                  <a:srgbClr val="FFC000"/>
                </a:solidFill>
                <a:latin typeface="Calibri" pitchFamily="34" charset="0"/>
              </a:rPr>
              <a:t>cielo</a:t>
            </a: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 y de la </a:t>
            </a:r>
            <a:r>
              <a:rPr lang="en-US" sz="3200" dirty="0" err="1" smtClean="0">
                <a:solidFill>
                  <a:srgbClr val="FFC000"/>
                </a:solidFill>
                <a:latin typeface="Calibri" pitchFamily="34" charset="0"/>
              </a:rPr>
              <a:t>tierra</a:t>
            </a: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,</a:t>
            </a:r>
            <a:endParaRPr lang="en-US" sz="32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875" y="246063"/>
            <a:ext cx="70802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Los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ayudamos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a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tener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  <a:cs typeface="+mn-cs"/>
              </a:rPr>
              <a:t>un </a:t>
            </a:r>
            <a:r>
              <a:rPr lang="en-US" sz="3600" i="1" dirty="0" err="1" smtClean="0">
                <a:solidFill>
                  <a:schemeClr val="bg1"/>
                </a:solidFill>
                <a:latin typeface="+mj-lt"/>
                <a:cs typeface="+mn-cs"/>
              </a:rPr>
              <a:t>despertar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  <a:cs typeface="+mn-cs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y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una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sensibilidad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espiritual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propia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? </a:t>
            </a:r>
            <a:endParaRPr lang="en-US" sz="2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92875" y="2203450"/>
            <a:ext cx="2320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Calibri" pitchFamily="34" charset="0"/>
              </a:rPr>
              <a:t>d</a:t>
            </a: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e </a:t>
            </a:r>
            <a:r>
              <a:rPr lang="en-US" sz="3200" dirty="0" err="1" smtClean="0">
                <a:solidFill>
                  <a:srgbClr val="FFC000"/>
                </a:solidFill>
                <a:latin typeface="Calibri" pitchFamily="34" charset="0"/>
              </a:rPr>
              <a:t>todo</a:t>
            </a: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 lo</a:t>
            </a:r>
            <a:endParaRPr lang="en-US" sz="32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92875" y="2797175"/>
            <a:ext cx="2320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Calibri" pitchFamily="34" charset="0"/>
              </a:rPr>
              <a:t>VISIBLE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92875" y="3482975"/>
            <a:ext cx="2320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y  lo</a:t>
            </a:r>
            <a:endParaRPr lang="en-US" sz="32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48400" y="409257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>
                <a:solidFill>
                  <a:srgbClr val="FFC000"/>
                </a:solidFill>
                <a:latin typeface="Calibri" pitchFamily="34" charset="0"/>
              </a:rPr>
              <a:t>INVISIBLE</a:t>
            </a:r>
            <a:r>
              <a:rPr lang="en-US" sz="4000">
                <a:solidFill>
                  <a:srgbClr val="FFC000"/>
                </a:solidFill>
                <a:latin typeface="Calibri" pitchFamily="34" charset="0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271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20043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PREPARACIÓN para CONFIRMACIÓN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46085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…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debe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tener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como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meta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conducir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al Cristiano a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una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unión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Calibri" pitchFamily="34" charset="0"/>
              </a:rPr>
              <a:t>más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Calibri" pitchFamily="34" charset="0"/>
              </a:rPr>
              <a:t>íntima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 con Cristo,  a </a:t>
            </a:r>
            <a:r>
              <a:rPr lang="en-US" sz="2800" i="1" dirty="0" err="1" smtClean="0">
                <a:solidFill>
                  <a:schemeClr val="bg1"/>
                </a:solidFill>
                <a:latin typeface="Calibri" pitchFamily="34" charset="0"/>
              </a:rPr>
              <a:t>una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Calibri" pitchFamily="34" charset="0"/>
              </a:rPr>
              <a:t>familiaridad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Calibri" pitchFamily="34" charset="0"/>
              </a:rPr>
              <a:t>más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 viva  con el </a:t>
            </a:r>
            <a:r>
              <a:rPr lang="en-US" sz="2800" i="1" dirty="0" err="1" smtClean="0">
                <a:solidFill>
                  <a:schemeClr val="bg1"/>
                </a:solidFill>
                <a:latin typeface="Calibri" pitchFamily="34" charset="0"/>
              </a:rPr>
              <a:t>Espíritu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 --Su </a:t>
            </a:r>
            <a:r>
              <a:rPr lang="en-US" sz="2800" i="1" dirty="0" err="1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n-US" sz="2800" i="1" dirty="0" err="1" smtClean="0">
                <a:solidFill>
                  <a:schemeClr val="bg1"/>
                </a:solidFill>
                <a:latin typeface="Calibri" pitchFamily="34" charset="0"/>
              </a:rPr>
              <a:t>cción</a:t>
            </a:r>
            <a:r>
              <a:rPr lang="en-US" sz="3200" i="1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3200" i="1" dirty="0" err="1" smtClean="0">
                <a:solidFill>
                  <a:schemeClr val="bg1"/>
                </a:solidFill>
                <a:latin typeface="Calibri" pitchFamily="34" charset="0"/>
              </a:rPr>
              <a:t>Sus</a:t>
            </a:r>
            <a:r>
              <a:rPr lang="en-US" sz="3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Calibri" pitchFamily="34" charset="0"/>
              </a:rPr>
              <a:t>dones</a:t>
            </a:r>
            <a:r>
              <a:rPr lang="en-US" sz="3200" i="1" dirty="0" smtClean="0">
                <a:solidFill>
                  <a:schemeClr val="bg1"/>
                </a:solidFill>
                <a:latin typeface="Calibri" pitchFamily="34" charset="0"/>
              </a:rPr>
              <a:t> , y </a:t>
            </a:r>
            <a:r>
              <a:rPr lang="en-US" sz="3200" i="1" dirty="0" err="1" smtClean="0">
                <a:solidFill>
                  <a:schemeClr val="bg1"/>
                </a:solidFill>
                <a:latin typeface="Calibri" pitchFamily="34" charset="0"/>
              </a:rPr>
              <a:t>Sus</a:t>
            </a:r>
            <a:r>
              <a:rPr lang="en-US" sz="3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Calibri" pitchFamily="34" charset="0"/>
              </a:rPr>
              <a:t>llamadas</a:t>
            </a:r>
            <a:r>
              <a:rPr lang="en-US" sz="32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a  fin de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asumir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mejor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las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responsabilidas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de la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vida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cristiana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. ”            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CIC 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1309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271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698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SUPONGAMOS…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04825"/>
            <a:ext cx="5562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304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22225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+mn-cs"/>
              </a:rPr>
              <a:t>Los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  <a:cs typeface="+mn-cs"/>
              </a:rPr>
              <a:t>ayudamos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+mn-cs"/>
              </a:rPr>
              <a:t> a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  <a:cs typeface="+mn-cs"/>
              </a:rPr>
              <a:t>evaluar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+mn-cs"/>
              </a:rPr>
              <a:t> y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  <a:cs typeface="+mn-cs"/>
              </a:rPr>
              <a:t>reclamar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+mn-cs"/>
              </a:rPr>
              <a:t> la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  <a:cs typeface="+mn-cs"/>
              </a:rPr>
              <a:t>naturaleza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+mn-cs"/>
              </a:rPr>
              <a:t> de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  <a:cs typeface="+mn-cs"/>
              </a:rPr>
              <a:t>su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  <a:cs typeface="+mn-cs"/>
              </a:rPr>
              <a:t>indentidad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  <a:cs typeface="+mn-cs"/>
              </a:rPr>
              <a:t>Católica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+mn-cs"/>
              </a:rPr>
              <a:t>?</a:t>
            </a:r>
            <a:endParaRPr lang="en-US" sz="36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271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2" name="Title 1"/>
          <p:cNvSpPr txBox="1">
            <a:spLocks/>
          </p:cNvSpPr>
          <p:nvPr/>
        </p:nvSpPr>
        <p:spPr bwMode="auto">
          <a:xfrm>
            <a:off x="0" y="5181600"/>
            <a:ext cx="9144000" cy="1524000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Un </a:t>
            </a:r>
            <a:r>
              <a:rPr lang="en-US" sz="3600" dirty="0" err="1" smtClean="0">
                <a:solidFill>
                  <a:schemeClr val="bg1"/>
                </a:solidFill>
                <a:latin typeface="Century Gothic" pitchFamily="34" charset="0"/>
              </a:rPr>
              <a:t>confesionario</a:t>
            </a:r>
            <a:r>
              <a:rPr lang="en-US" sz="36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entury Gothic" pitchFamily="34" charset="0"/>
              </a:rPr>
              <a:t>improvisado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 …   </a:t>
            </a:r>
            <a:r>
              <a:rPr lang="en-US" sz="3600" dirty="0" err="1" smtClean="0">
                <a:solidFill>
                  <a:schemeClr val="bg1"/>
                </a:solidFill>
                <a:latin typeface="Century Gothic" pitchFamily="34" charset="0"/>
              </a:rPr>
              <a:t>brinda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Century Gothic" pitchFamily="34" charset="0"/>
              </a:rPr>
              <a:t>solaz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entury Gothic" pitchFamily="34" charset="0"/>
              </a:rPr>
              <a:t>espiritual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 a </a:t>
            </a:r>
            <a:r>
              <a:rPr lang="en-US" sz="3600" dirty="0" err="1" smtClean="0">
                <a:solidFill>
                  <a:schemeClr val="bg1"/>
                </a:solidFill>
                <a:latin typeface="Century Gothic" pitchFamily="34" charset="0"/>
              </a:rPr>
              <a:t>Católicos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 en Vietnam…  La </a:t>
            </a:r>
            <a:r>
              <a:rPr lang="en-US" sz="3600" dirty="0" err="1" smtClean="0">
                <a:solidFill>
                  <a:schemeClr val="bg1"/>
                </a:solidFill>
                <a:latin typeface="Century Gothic" pitchFamily="34" charset="0"/>
              </a:rPr>
              <a:t>gente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entury Gothic" pitchFamily="34" charset="0"/>
              </a:rPr>
              <a:t>espera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entury Gothic" pitchFamily="34" charset="0"/>
              </a:rPr>
              <a:t>su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entury Gothic" pitchFamily="34" charset="0"/>
              </a:rPr>
              <a:t>turno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23" name="Picture 8" descr="Times photo"/>
          <p:cNvPicPr>
            <a:picLocks noChangeAspect="1" noChangeArrowheads="1"/>
          </p:cNvPicPr>
          <p:nvPr/>
        </p:nvPicPr>
        <p:blipFill rotWithShape="1">
          <a:blip r:embed="rId2">
            <a:lum bright="16000" contrast="16000"/>
          </a:blip>
          <a:srcRect b="16327"/>
          <a:stretch/>
        </p:blipFill>
        <p:spPr bwMode="auto">
          <a:xfrm>
            <a:off x="990600" y="0"/>
            <a:ext cx="72120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1763"/>
            <a:ext cx="9144000" cy="6970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381000"/>
            <a:ext cx="32766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¿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Los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ayudamos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a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que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se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imaginen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  <a:cs typeface="+mn-cs"/>
              </a:rPr>
              <a:t>la </a:t>
            </a:r>
            <a:r>
              <a:rPr lang="en-US" sz="3600" i="1" dirty="0" err="1" smtClean="0">
                <a:solidFill>
                  <a:schemeClr val="bg1"/>
                </a:solidFill>
                <a:latin typeface="+mj-lt"/>
                <a:cs typeface="+mn-cs"/>
              </a:rPr>
              <a:t>llamada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  <a:cs typeface="+mn-cs"/>
              </a:rPr>
              <a:t> y </a:t>
            </a:r>
            <a:r>
              <a:rPr lang="en-US" sz="3600" i="1" dirty="0" err="1" smtClean="0">
                <a:solidFill>
                  <a:schemeClr val="bg1"/>
                </a:solidFill>
                <a:latin typeface="+mj-lt"/>
                <a:cs typeface="+mn-cs"/>
              </a:rPr>
              <a:t>las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+mj-lt"/>
                <a:cs typeface="+mn-cs"/>
              </a:rPr>
              <a:t>obras</a:t>
            </a:r>
            <a:r>
              <a:rPr lang="en-US" sz="3600" i="1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del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discipulado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?</a:t>
            </a:r>
            <a:endParaRPr lang="en-US" sz="3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35843" name="Picture 3" descr="C:\Users\elam\AppData\Local\Microsoft\Windows\Temporary Internet Files\Content.IE5\3B6RE9IF\MP90040372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1763"/>
            <a:ext cx="4260850" cy="69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itle 1"/>
          <p:cNvSpPr txBox="1">
            <a:spLocks/>
          </p:cNvSpPr>
          <p:nvPr/>
        </p:nvSpPr>
        <p:spPr bwMode="auto">
          <a:xfrm>
            <a:off x="0" y="5410200"/>
            <a:ext cx="9163050" cy="1055688"/>
          </a:xfrm>
          <a:prstGeom prst="rect">
            <a:avLst/>
          </a:prstGeom>
          <a:solidFill>
            <a:srgbClr val="871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itchFamily="34" charset="0"/>
              </a:rPr>
              <a:t>SUPONGAMOS… </a:t>
            </a:r>
            <a:endParaRPr lang="en-US" sz="4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41513"/>
            <a:ext cx="3200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atin typeface="+mj-lt"/>
                <a:cs typeface="+mn-cs"/>
              </a:rPr>
              <a:t>He </a:t>
            </a:r>
            <a:r>
              <a:rPr lang="en-US" sz="2800" i="1" dirty="0" err="1" smtClean="0">
                <a:latin typeface="+mj-lt"/>
                <a:cs typeface="+mn-cs"/>
              </a:rPr>
              <a:t>aquí</a:t>
            </a:r>
            <a:r>
              <a:rPr lang="en-US" sz="2800" i="1" dirty="0" smtClean="0">
                <a:latin typeface="+mj-lt"/>
                <a:cs typeface="+mn-cs"/>
              </a:rPr>
              <a:t> </a:t>
            </a:r>
            <a:r>
              <a:rPr lang="en-US" sz="2800" i="1" dirty="0" err="1" smtClean="0">
                <a:latin typeface="+mj-lt"/>
                <a:cs typeface="+mn-cs"/>
              </a:rPr>
              <a:t>que</a:t>
            </a:r>
            <a:r>
              <a:rPr lang="en-US" sz="2800" i="1" dirty="0" smtClean="0">
                <a:latin typeface="+mj-lt"/>
                <a:cs typeface="+mn-cs"/>
              </a:rPr>
              <a:t> </a:t>
            </a:r>
            <a:r>
              <a:rPr lang="en-US" sz="2800" i="1" dirty="0" err="1" smtClean="0">
                <a:latin typeface="+mj-lt"/>
                <a:cs typeface="+mn-cs"/>
              </a:rPr>
              <a:t>estoy</a:t>
            </a:r>
            <a:r>
              <a:rPr lang="en-US" sz="2800" i="1" dirty="0" smtClean="0">
                <a:latin typeface="+mj-lt"/>
                <a:cs typeface="+mn-cs"/>
              </a:rPr>
              <a:t> a la </a:t>
            </a:r>
            <a:r>
              <a:rPr lang="en-US" sz="2800" i="1" dirty="0" err="1" smtClean="0">
                <a:latin typeface="+mj-lt"/>
                <a:cs typeface="+mn-cs"/>
              </a:rPr>
              <a:t>puerta</a:t>
            </a:r>
            <a:r>
              <a:rPr lang="en-US" sz="2800" i="1" dirty="0" smtClean="0">
                <a:latin typeface="+mj-lt"/>
                <a:cs typeface="+mn-cs"/>
              </a:rPr>
              <a:t> y </a:t>
            </a:r>
            <a:r>
              <a:rPr lang="en-US" sz="2800" i="1" dirty="0" err="1" smtClean="0">
                <a:latin typeface="+mj-lt"/>
                <a:cs typeface="+mn-cs"/>
              </a:rPr>
              <a:t>llamo</a:t>
            </a:r>
            <a:r>
              <a:rPr lang="en-US" sz="2800" i="1" dirty="0" smtClean="0">
                <a:latin typeface="+mj-lt"/>
                <a:cs typeface="+mn-cs"/>
              </a:rPr>
              <a:t>…</a:t>
            </a:r>
            <a:endParaRPr lang="en-US" sz="2800" i="1" dirty="0"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671</Words>
  <Application>Microsoft Office PowerPoint</Application>
  <PresentationFormat>On-screen Show (4:3)</PresentationFormat>
  <Paragraphs>114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CONFIRMATION PREP PROJECT</dc:title>
  <dc:creator>Ela Milewska</dc:creator>
  <cp:lastModifiedBy>Musco, Theodore</cp:lastModifiedBy>
  <cp:revision>121</cp:revision>
  <dcterms:created xsi:type="dcterms:W3CDTF">2012-11-27T22:21:45Z</dcterms:created>
  <dcterms:modified xsi:type="dcterms:W3CDTF">2016-11-10T18:59:56Z</dcterms:modified>
</cp:coreProperties>
</file>